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8"/>
  </p:notesMasterIdLst>
  <p:handoutMasterIdLst>
    <p:handoutMasterId r:id="rId39"/>
  </p:handoutMasterIdLst>
  <p:sldIdLst>
    <p:sldId id="290" r:id="rId2"/>
    <p:sldId id="322" r:id="rId3"/>
    <p:sldId id="291" r:id="rId4"/>
    <p:sldId id="293" r:id="rId5"/>
    <p:sldId id="296" r:id="rId6"/>
    <p:sldId id="297" r:id="rId7"/>
    <p:sldId id="298" r:id="rId8"/>
    <p:sldId id="299" r:id="rId9"/>
    <p:sldId id="300" r:id="rId10"/>
    <p:sldId id="302" r:id="rId11"/>
    <p:sldId id="301" r:id="rId12"/>
    <p:sldId id="303" r:id="rId13"/>
    <p:sldId id="332" r:id="rId14"/>
    <p:sldId id="333" r:id="rId15"/>
    <p:sldId id="335" r:id="rId16"/>
    <p:sldId id="336" r:id="rId17"/>
    <p:sldId id="306" r:id="rId18"/>
    <p:sldId id="318" r:id="rId19"/>
    <p:sldId id="324" r:id="rId20"/>
    <p:sldId id="309" r:id="rId21"/>
    <p:sldId id="323" r:id="rId22"/>
    <p:sldId id="334" r:id="rId23"/>
    <p:sldId id="325" r:id="rId24"/>
    <p:sldId id="311" r:id="rId25"/>
    <p:sldId id="308" r:id="rId26"/>
    <p:sldId id="317" r:id="rId27"/>
    <p:sldId id="327" r:id="rId28"/>
    <p:sldId id="326" r:id="rId29"/>
    <p:sldId id="337" r:id="rId30"/>
    <p:sldId id="321" r:id="rId31"/>
    <p:sldId id="329" r:id="rId32"/>
    <p:sldId id="330" r:id="rId33"/>
    <p:sldId id="320" r:id="rId34"/>
    <p:sldId id="338" r:id="rId35"/>
    <p:sldId id="339" r:id="rId36"/>
    <p:sldId id="292" r:id="rId37"/>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1FC06D0-F1A0-4C45-8A33-4795C4FBE148}">
          <p14:sldIdLst>
            <p14:sldId id="290"/>
            <p14:sldId id="322"/>
            <p14:sldId id="291"/>
            <p14:sldId id="293"/>
            <p14:sldId id="296"/>
            <p14:sldId id="297"/>
            <p14:sldId id="298"/>
            <p14:sldId id="299"/>
            <p14:sldId id="300"/>
          </p14:sldIdLst>
        </p14:section>
        <p14:section name="Section sans titre" id="{569E04F3-1A92-40C3-AEBB-FB16BDA5CC82}">
          <p14:sldIdLst/>
        </p14:section>
        <p14:section name="Section sans titre" id="{21B5EE3A-391C-4933-8A4B-8C509FF07092}">
          <p14:sldIdLst>
            <p14:sldId id="302"/>
            <p14:sldId id="301"/>
            <p14:sldId id="303"/>
            <p14:sldId id="332"/>
            <p14:sldId id="333"/>
            <p14:sldId id="335"/>
            <p14:sldId id="336"/>
            <p14:sldId id="306"/>
            <p14:sldId id="318"/>
            <p14:sldId id="324"/>
            <p14:sldId id="309"/>
            <p14:sldId id="323"/>
            <p14:sldId id="334"/>
            <p14:sldId id="325"/>
            <p14:sldId id="311"/>
            <p14:sldId id="308"/>
            <p14:sldId id="317"/>
            <p14:sldId id="327"/>
            <p14:sldId id="326"/>
            <p14:sldId id="337"/>
            <p14:sldId id="321"/>
            <p14:sldId id="329"/>
            <p14:sldId id="330"/>
            <p14:sldId id="320"/>
            <p14:sldId id="338"/>
            <p14:sldId id="339"/>
            <p14:sldId id="292"/>
          </p14:sldIdLst>
        </p14:section>
      </p14:sectionLst>
    </p:ext>
    <p:ext uri="{EFAFB233-063F-42B5-8137-9DF3F51BA10A}">
      <p15:sldGuideLst xmlns:p15="http://schemas.microsoft.com/office/powerpoint/2012/main">
        <p15:guide id="1" orient="horz" pos="1502" userDrawn="1">
          <p15:clr>
            <a:srgbClr val="A4A3A4"/>
          </p15:clr>
        </p15:guide>
        <p15:guide id="2" pos="54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eu FERCHAUD" initials="MF" lastIdx="2" clrIdx="0">
    <p:extLst>
      <p:ext uri="{19B8F6BF-5375-455C-9EA6-DF929625EA0E}">
        <p15:presenceInfo xmlns:p15="http://schemas.microsoft.com/office/powerpoint/2012/main" userId="S-1-5-21-2915093022-2331827492-3111648891-158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25A"/>
    <a:srgbClr val="AE1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27"/>
  </p:normalViewPr>
  <p:slideViewPr>
    <p:cSldViewPr snapToGrid="0" snapToObjects="1">
      <p:cViewPr varScale="1">
        <p:scale>
          <a:sx n="112" d="100"/>
          <a:sy n="112" d="100"/>
        </p:scale>
        <p:origin x="198" y="114"/>
      </p:cViewPr>
      <p:guideLst>
        <p:guide orient="horz" pos="1502"/>
        <p:guide pos="5443"/>
      </p:guideLst>
    </p:cSldViewPr>
  </p:slideViewPr>
  <p:notesTextViewPr>
    <p:cViewPr>
      <p:scale>
        <a:sx n="100" d="100"/>
        <a:sy n="100" d="100"/>
      </p:scale>
      <p:origin x="0" y="0"/>
    </p:cViewPr>
  </p:notesTextViewPr>
  <p:notesViewPr>
    <p:cSldViewPr snapToGrid="0" snapToObjects="1">
      <p:cViewPr varScale="1">
        <p:scale>
          <a:sx n="83" d="100"/>
          <a:sy n="83" d="100"/>
        </p:scale>
        <p:origin x="31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3T08:45:20.089" idx="2">
    <p:pos x="5691" y="697"/>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1A9D006-B132-1C45-B789-8DAA2E47B591}"/>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2DE5ED7-2557-664B-A0B3-0E2AF7AF4B5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1F0EE11-31DF-F748-9E64-8CCB73358081}" type="datetimeFigureOut">
              <a:rPr lang="fr-FR" smtClean="0"/>
              <a:t>19/01/2022</a:t>
            </a:fld>
            <a:endParaRPr lang="fr-FR"/>
          </a:p>
        </p:txBody>
      </p:sp>
      <p:sp>
        <p:nvSpPr>
          <p:cNvPr id="4" name="Espace réservé du pied de page 3">
            <a:extLst>
              <a:ext uri="{FF2B5EF4-FFF2-40B4-BE49-F238E27FC236}">
                <a16:creationId xmlns:a16="http://schemas.microsoft.com/office/drawing/2014/main" id="{7AF538DE-A133-FB43-AA0C-8E144CB1895C}"/>
              </a:ext>
            </a:extLst>
          </p:cNvPr>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5E68272-4317-2E4C-8813-ECE49E4642DD}"/>
              </a:ext>
            </a:extLst>
          </p:cNvPr>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4380A977-F064-8A4F-914F-88D8952E6C86}" type="slidenum">
              <a:rPr lang="fr-FR" smtClean="0"/>
              <a:t>‹N°›</a:t>
            </a:fld>
            <a:endParaRPr lang="fr-FR"/>
          </a:p>
        </p:txBody>
      </p:sp>
    </p:spTree>
    <p:extLst>
      <p:ext uri="{BB962C8B-B14F-4D97-AF65-F5344CB8AC3E}">
        <p14:creationId xmlns:p14="http://schemas.microsoft.com/office/powerpoint/2010/main" val="38001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EAE3163-AB96-F047-9122-2703F6ED9786}" type="datetimeFigureOut">
              <a:rPr lang="fr-FR" smtClean="0"/>
              <a:t>19/01/2022</a:t>
            </a:fld>
            <a:endParaRPr lang="fr-FR"/>
          </a:p>
        </p:txBody>
      </p:sp>
      <p:sp>
        <p:nvSpPr>
          <p:cNvPr id="4" name="Espace réservé de l'image des diapositives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E8350638-3738-A741-A21C-5ED102E8F941}" type="slidenum">
              <a:rPr lang="fr-FR" smtClean="0"/>
              <a:t>‹N°›</a:t>
            </a:fld>
            <a:endParaRPr lang="fr-FR"/>
          </a:p>
        </p:txBody>
      </p:sp>
    </p:spTree>
    <p:extLst>
      <p:ext uri="{BB962C8B-B14F-4D97-AF65-F5344CB8AC3E}">
        <p14:creationId xmlns:p14="http://schemas.microsoft.com/office/powerpoint/2010/main" val="85756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8BF64A16-7F82-304F-BFCF-0F640E1AB60A}"/>
              </a:ext>
            </a:extLst>
          </p:cNvPr>
          <p:cNvSpPr txBox="1"/>
          <p:nvPr userDrawn="1"/>
        </p:nvSpPr>
        <p:spPr>
          <a:xfrm>
            <a:off x="2286000" y="3429000"/>
            <a:ext cx="6812280" cy="677108"/>
          </a:xfrm>
          <a:prstGeom prst="rect">
            <a:avLst/>
          </a:prstGeom>
          <a:noFill/>
        </p:spPr>
        <p:txBody>
          <a:bodyPr wrap="square" rtlCol="0">
            <a:spAutoFit/>
          </a:bodyPr>
          <a:lstStyle/>
          <a:p>
            <a:r>
              <a:rPr lang="fr-CH" sz="3800" dirty="0">
                <a:solidFill>
                  <a:schemeClr val="bg1"/>
                </a:solidFill>
                <a:latin typeface="Arial" panose="020B0604020202020204" pitchFamily="34" charset="0"/>
                <a:ea typeface="Roboto Light" panose="02000000000000000000" pitchFamily="2" charset="0"/>
                <a:cs typeface="Arial" panose="020B0604020202020204" pitchFamily="34" charset="0"/>
              </a:rPr>
              <a:t>vous souhaite la bienvenue !</a:t>
            </a:r>
          </a:p>
        </p:txBody>
      </p:sp>
      <p:sp>
        <p:nvSpPr>
          <p:cNvPr id="4"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 name="Espace réservé du texte 2"/>
          <p:cNvSpPr>
            <a:spLocks noGrp="1"/>
          </p:cNvSpPr>
          <p:nvPr>
            <p:ph type="body" sz="quarter" idx="10" hasCustomPrompt="1"/>
          </p:nvPr>
        </p:nvSpPr>
        <p:spPr>
          <a:xfrm>
            <a:off x="2489200" y="4722813"/>
            <a:ext cx="3529013" cy="428625"/>
          </a:xfrm>
          <a:prstGeom prst="rect">
            <a:avLst/>
          </a:prstGeom>
        </p:spPr>
        <p:txBody>
          <a:bodyPr/>
          <a:lstStyle>
            <a:lvl1pPr marL="0" indent="0">
              <a:buNone/>
              <a:defRPr sz="2000" b="1">
                <a:solidFill>
                  <a:srgbClr val="AE1F47"/>
                </a:solidFill>
              </a:defRPr>
            </a:lvl1pPr>
          </a:lstStyle>
          <a:p>
            <a:pPr lvl="0"/>
            <a:r>
              <a:rPr lang="fr-FR" dirty="0" smtClean="0"/>
              <a:t>Date</a:t>
            </a:r>
          </a:p>
        </p:txBody>
      </p:sp>
    </p:spTree>
    <p:extLst>
      <p:ext uri="{BB962C8B-B14F-4D97-AF65-F5344CB8AC3E}">
        <p14:creationId xmlns:p14="http://schemas.microsoft.com/office/powerpoint/2010/main" val="2598689974"/>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 name="Espace réservé du texte 2"/>
          <p:cNvSpPr>
            <a:spLocks noGrp="1"/>
          </p:cNvSpPr>
          <p:nvPr>
            <p:ph type="body" sz="quarter" idx="10" hasCustomPrompt="1"/>
          </p:nvPr>
        </p:nvSpPr>
        <p:spPr>
          <a:xfrm>
            <a:off x="2201175" y="3509334"/>
            <a:ext cx="5253038" cy="463550"/>
          </a:xfrm>
          <a:prstGeom prst="rect">
            <a:avLst/>
          </a:prstGeom>
        </p:spPr>
        <p:txBody>
          <a:bodyPr/>
          <a:lstStyle>
            <a:lvl1pPr marL="0" indent="0">
              <a:buNone/>
              <a:defRPr sz="2600">
                <a:solidFill>
                  <a:srgbClr val="42525A"/>
                </a:solidFill>
              </a:defRPr>
            </a:lvl1pPr>
          </a:lstStyle>
          <a:p>
            <a:pPr lvl="0"/>
            <a:r>
              <a:rPr lang="fr-FR" dirty="0" smtClean="0"/>
              <a:t>Destinataire / Nom de la réunion</a:t>
            </a:r>
            <a:endParaRPr lang="fr-CH" dirty="0"/>
          </a:p>
        </p:txBody>
      </p:sp>
      <p:sp>
        <p:nvSpPr>
          <p:cNvPr id="5" name="Espace réservé du texte 4"/>
          <p:cNvSpPr>
            <a:spLocks noGrp="1"/>
          </p:cNvSpPr>
          <p:nvPr>
            <p:ph type="body" sz="quarter" idx="11" hasCustomPrompt="1"/>
          </p:nvPr>
        </p:nvSpPr>
        <p:spPr>
          <a:xfrm>
            <a:off x="2201863" y="3925483"/>
            <a:ext cx="5078412" cy="496888"/>
          </a:xfrm>
          <a:prstGeom prst="rect">
            <a:avLst/>
          </a:prstGeom>
        </p:spPr>
        <p:txBody>
          <a:bodyPr/>
          <a:lstStyle>
            <a:lvl1pPr marL="0" indent="0">
              <a:buNone/>
              <a:defRPr sz="2500" b="1" baseline="0">
                <a:solidFill>
                  <a:srgbClr val="AE1F47"/>
                </a:solidFill>
              </a:defRPr>
            </a:lvl1pPr>
          </a:lstStyle>
          <a:p>
            <a:pPr lvl="0"/>
            <a:r>
              <a:rPr lang="fr-FR" dirty="0" smtClean="0"/>
              <a:t>Prénom / Nom de l’auteur</a:t>
            </a:r>
            <a:endParaRPr lang="fr-CH" dirty="0"/>
          </a:p>
        </p:txBody>
      </p:sp>
      <p:sp>
        <p:nvSpPr>
          <p:cNvPr id="12" name="Espace réservé du texte 11"/>
          <p:cNvSpPr>
            <a:spLocks noGrp="1"/>
          </p:cNvSpPr>
          <p:nvPr>
            <p:ph type="body" sz="quarter" idx="12" hasCustomPrompt="1"/>
          </p:nvPr>
        </p:nvSpPr>
        <p:spPr>
          <a:xfrm>
            <a:off x="2201863" y="4815673"/>
            <a:ext cx="3460750" cy="427659"/>
          </a:xfrm>
          <a:prstGeom prst="rect">
            <a:avLst/>
          </a:prstGeom>
        </p:spPr>
        <p:txBody>
          <a:bodyPr/>
          <a:lstStyle>
            <a:lvl1pPr marL="0" indent="0">
              <a:lnSpc>
                <a:spcPct val="100000"/>
              </a:lnSpc>
              <a:spcBef>
                <a:spcPts val="0"/>
              </a:spcBef>
              <a:buNone/>
              <a:defRPr sz="2000">
                <a:solidFill>
                  <a:srgbClr val="42525A"/>
                </a:solidFill>
              </a:defRPr>
            </a:lvl1pPr>
          </a:lstStyle>
          <a:p>
            <a:pPr lvl="0"/>
            <a:r>
              <a:rPr lang="fr-FR" dirty="0" smtClean="0"/>
              <a:t>Numéro de téléphone</a:t>
            </a:r>
          </a:p>
        </p:txBody>
      </p:sp>
      <p:sp>
        <p:nvSpPr>
          <p:cNvPr id="14" name="Espace réservé du texte 13"/>
          <p:cNvSpPr>
            <a:spLocks noGrp="1"/>
          </p:cNvSpPr>
          <p:nvPr>
            <p:ph type="body" sz="quarter" idx="13" hasCustomPrompt="1"/>
          </p:nvPr>
        </p:nvSpPr>
        <p:spPr>
          <a:xfrm>
            <a:off x="2201863" y="5243513"/>
            <a:ext cx="3460750" cy="463550"/>
          </a:xfrm>
          <a:prstGeom prst="rect">
            <a:avLst/>
          </a:prstGeom>
        </p:spPr>
        <p:txBody>
          <a:bodyPr/>
          <a:lstStyle>
            <a:lvl1pPr marL="0" indent="0">
              <a:buNone/>
              <a:defRPr sz="2000">
                <a:solidFill>
                  <a:srgbClr val="42525A"/>
                </a:solidFill>
              </a:defRPr>
            </a:lvl1pPr>
          </a:lstStyle>
          <a:p>
            <a:pPr lvl="0"/>
            <a:r>
              <a:rPr lang="fr-FR" dirty="0" smtClean="0"/>
              <a:t>Adresse mail</a:t>
            </a:r>
            <a:endParaRPr lang="fr-CH" dirty="0"/>
          </a:p>
        </p:txBody>
      </p:sp>
    </p:spTree>
    <p:extLst>
      <p:ext uri="{BB962C8B-B14F-4D97-AF65-F5344CB8AC3E}">
        <p14:creationId xmlns:p14="http://schemas.microsoft.com/office/powerpoint/2010/main" val="17674610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uation et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687976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grpSp>
        <p:nvGrpSpPr>
          <p:cNvPr id="5" name="Groupe 4"/>
          <p:cNvGrpSpPr/>
          <p:nvPr userDrawn="1"/>
        </p:nvGrpSpPr>
        <p:grpSpPr>
          <a:xfrm>
            <a:off x="817684" y="1216164"/>
            <a:ext cx="7508631" cy="3974330"/>
            <a:chOff x="817684" y="1216164"/>
            <a:chExt cx="7508631" cy="397433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216164"/>
              <a:ext cx="5328592" cy="212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17684" y="3343835"/>
              <a:ext cx="7508631" cy="1846659"/>
            </a:xfrm>
            <a:prstGeom prst="rect">
              <a:avLst/>
            </a:prstGeom>
          </p:spPr>
          <p:txBody>
            <a:bodyPr wrap="square">
              <a:spAutoFit/>
            </a:bodyPr>
            <a:lstStyle/>
            <a:p>
              <a:pPr algn="ctr"/>
              <a:r>
                <a:rPr lang="fr-CH" sz="3600" dirty="0">
                  <a:latin typeface="Roboto" panose="02000000000000000000" pitchFamily="2" charset="0"/>
                  <a:ea typeface="Roboto" panose="02000000000000000000" pitchFamily="2" charset="0"/>
                  <a:cs typeface="Roboto" panose="02000000000000000000" pitchFamily="2" charset="0"/>
                </a:rPr>
                <a:t>Le CFAI propose des cours publics</a:t>
              </a:r>
            </a:p>
            <a:p>
              <a:pPr algn="ctr"/>
              <a:r>
                <a:rPr lang="fr-CH" sz="2000" dirty="0">
                  <a:latin typeface="Roboto" panose="02000000000000000000" pitchFamily="2" charset="0"/>
                  <a:ea typeface="Roboto" panose="02000000000000000000" pitchFamily="2" charset="0"/>
                  <a:cs typeface="Roboto" panose="02000000000000000000" pitchFamily="2" charset="0"/>
                </a:rPr>
                <a:t>(dont certains avec crédits SIM et ISFM)</a:t>
              </a:r>
            </a:p>
            <a:p>
              <a:pPr algn="ctr"/>
              <a:endParaRPr lang="fr-CH" dirty="0">
                <a:latin typeface="Roboto" panose="02000000000000000000" pitchFamily="2" charset="0"/>
                <a:ea typeface="Roboto" panose="02000000000000000000" pitchFamily="2" charset="0"/>
                <a:cs typeface="Roboto" panose="02000000000000000000" pitchFamily="2" charset="0"/>
              </a:endParaRPr>
            </a:p>
            <a:p>
              <a:pPr algn="ctr"/>
              <a:r>
                <a:rPr lang="fr-CH" sz="4000" b="1" dirty="0">
                  <a:solidFill>
                    <a:srgbClr val="009999"/>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www.cfai.ch</a:t>
              </a:r>
              <a:endParaRPr lang="fr-CH" sz="2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227481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résenta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C061B4AD-DA3C-364A-AC8D-B6078C3EC120}"/>
              </a:ext>
            </a:extLst>
          </p:cNvPr>
          <p:cNvSpPr txBox="1"/>
          <p:nvPr userDrawn="1"/>
        </p:nvSpPr>
        <p:spPr>
          <a:xfrm>
            <a:off x="1566341" y="609186"/>
            <a:ext cx="4713039" cy="307777"/>
          </a:xfrm>
          <a:prstGeom prst="rect">
            <a:avLst/>
          </a:prstGeom>
          <a:noFill/>
        </p:spPr>
        <p:txBody>
          <a:bodyPr wrap="square" rtlCol="0">
            <a:spAutoFit/>
          </a:bodyPr>
          <a:lstStyle/>
          <a:p>
            <a:r>
              <a:rPr lang="fr-CH" sz="1400" dirty="0">
                <a:solidFill>
                  <a:schemeClr val="tx1">
                    <a:lumMod val="65000"/>
                    <a:lumOff val="35000"/>
                  </a:schemeClr>
                </a:solidFill>
                <a:latin typeface="Arial" panose="020B0604020202020204" pitchFamily="34" charset="0"/>
                <a:cs typeface="Arial" panose="020B0604020202020204" pitchFamily="34" charset="0"/>
              </a:rPr>
              <a:t>Ensemble, concrétisons votre avenir.</a:t>
            </a:r>
            <a:endParaRPr lang="fr-CH" sz="1400" dirty="0">
              <a:solidFill>
                <a:schemeClr val="tx1">
                  <a:lumMod val="65000"/>
                  <a:lumOff val="35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3"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5" name="Espace réservé du texte 4"/>
          <p:cNvSpPr>
            <a:spLocks noGrp="1"/>
          </p:cNvSpPr>
          <p:nvPr>
            <p:ph type="body" sz="quarter" idx="10" hasCustomPrompt="1"/>
          </p:nvPr>
        </p:nvSpPr>
        <p:spPr>
          <a:xfrm>
            <a:off x="1411288" y="3344542"/>
            <a:ext cx="5429250" cy="428805"/>
          </a:xfrm>
          <a:prstGeom prst="rect">
            <a:avLst/>
          </a:prstGeom>
        </p:spPr>
        <p:txBody>
          <a:bodyPr/>
          <a:lstStyle>
            <a:lvl1pPr marL="0" indent="0">
              <a:buNone/>
              <a:defRPr sz="2400">
                <a:solidFill>
                  <a:srgbClr val="42525A"/>
                </a:solidFill>
              </a:defRPr>
            </a:lvl1pPr>
          </a:lstStyle>
          <a:p>
            <a:pPr lvl="0"/>
            <a:r>
              <a:rPr lang="fr-FR" dirty="0" smtClean="0"/>
              <a:t>Destinataire / Nom de la réunion</a:t>
            </a:r>
          </a:p>
        </p:txBody>
      </p:sp>
      <p:sp>
        <p:nvSpPr>
          <p:cNvPr id="8" name="Espace réservé du texte 7"/>
          <p:cNvSpPr>
            <a:spLocks noGrp="1"/>
          </p:cNvSpPr>
          <p:nvPr>
            <p:ph type="body" sz="quarter" idx="11" hasCustomPrompt="1"/>
          </p:nvPr>
        </p:nvSpPr>
        <p:spPr>
          <a:xfrm>
            <a:off x="1411288" y="3922934"/>
            <a:ext cx="5429250" cy="463550"/>
          </a:xfrm>
          <a:prstGeom prst="rect">
            <a:avLst/>
          </a:prstGeom>
        </p:spPr>
        <p:txBody>
          <a:bodyPr/>
          <a:lstStyle>
            <a:lvl1pPr marL="0" indent="0">
              <a:buNone/>
              <a:defRPr b="1" baseline="0">
                <a:solidFill>
                  <a:srgbClr val="AE1F47"/>
                </a:solidFill>
              </a:defRPr>
            </a:lvl1pPr>
          </a:lstStyle>
          <a:p>
            <a:pPr lvl="0"/>
            <a:r>
              <a:rPr lang="fr-FR" dirty="0" smtClean="0"/>
              <a:t>Prénom / Nom de l’auteur</a:t>
            </a:r>
            <a:endParaRPr lang="fr-CH" dirty="0"/>
          </a:p>
        </p:txBody>
      </p:sp>
      <p:sp>
        <p:nvSpPr>
          <p:cNvPr id="12" name="Espace réservé du texte 11"/>
          <p:cNvSpPr>
            <a:spLocks noGrp="1"/>
          </p:cNvSpPr>
          <p:nvPr>
            <p:ph type="body" sz="quarter" idx="12" hasCustomPrompt="1"/>
          </p:nvPr>
        </p:nvSpPr>
        <p:spPr>
          <a:xfrm>
            <a:off x="1411288" y="4472967"/>
            <a:ext cx="2327275" cy="314325"/>
          </a:xfrm>
          <a:prstGeom prst="rect">
            <a:avLst/>
          </a:prstGeom>
        </p:spPr>
        <p:txBody>
          <a:bodyPr/>
          <a:lstStyle>
            <a:lvl1pPr marL="0" indent="0">
              <a:buNone/>
              <a:defRPr>
                <a:solidFill>
                  <a:srgbClr val="42525A"/>
                </a:solidFill>
              </a:defRPr>
            </a:lvl1pPr>
          </a:lstStyle>
          <a:p>
            <a:pPr lvl="0"/>
            <a:r>
              <a:rPr lang="fr-FR" dirty="0" smtClean="0"/>
              <a:t>Date</a:t>
            </a:r>
            <a:endParaRPr lang="fr-CH" dirty="0"/>
          </a:p>
        </p:txBody>
      </p:sp>
      <p:sp>
        <p:nvSpPr>
          <p:cNvPr id="15" name="Espace réservé du texte 14"/>
          <p:cNvSpPr>
            <a:spLocks noGrp="1"/>
          </p:cNvSpPr>
          <p:nvPr>
            <p:ph type="body" sz="quarter" idx="13" hasCustomPrompt="1"/>
          </p:nvPr>
        </p:nvSpPr>
        <p:spPr>
          <a:xfrm>
            <a:off x="1411288" y="2177379"/>
            <a:ext cx="6864350" cy="728662"/>
          </a:xfrm>
          <a:prstGeom prst="rect">
            <a:avLst/>
          </a:prstGeom>
        </p:spPr>
        <p:txBody>
          <a:bodyPr/>
          <a:lstStyle>
            <a:lvl1pPr marL="0" indent="0">
              <a:buNone/>
              <a:defRPr sz="4100">
                <a:solidFill>
                  <a:srgbClr val="42525A"/>
                </a:solidFill>
              </a:defRPr>
            </a:lvl1pPr>
          </a:lstStyle>
          <a:p>
            <a:pPr lvl="0"/>
            <a:r>
              <a:rPr lang="fr-FR" dirty="0" smtClean="0"/>
              <a:t>Titre de la présentation</a:t>
            </a:r>
            <a:endParaRPr lang="fr-CH" dirty="0"/>
          </a:p>
        </p:txBody>
      </p:sp>
    </p:spTree>
    <p:extLst>
      <p:ext uri="{BB962C8B-B14F-4D97-AF65-F5344CB8AC3E}">
        <p14:creationId xmlns:p14="http://schemas.microsoft.com/office/powerpoint/2010/main" val="1836914714"/>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rdre du j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ZoneTexte 21">
            <a:extLst>
              <a:ext uri="{FF2B5EF4-FFF2-40B4-BE49-F238E27FC236}">
                <a16:creationId xmlns:a16="http://schemas.microsoft.com/office/drawing/2014/main" id="{E7F06C6B-BE91-1145-A697-4B0F7A7DCCE1}"/>
              </a:ext>
            </a:extLst>
          </p:cNvPr>
          <p:cNvSpPr txBox="1"/>
          <p:nvPr userDrawn="1"/>
        </p:nvSpPr>
        <p:spPr>
          <a:xfrm>
            <a:off x="420501" y="1097088"/>
            <a:ext cx="7441640" cy="723275"/>
          </a:xfrm>
          <a:prstGeom prst="rect">
            <a:avLst/>
          </a:prstGeom>
          <a:noFill/>
        </p:spPr>
        <p:txBody>
          <a:bodyPr wrap="square" rtlCol="0">
            <a:spAutoFit/>
          </a:bodyPr>
          <a:lstStyle/>
          <a:p>
            <a:r>
              <a:rPr lang="fr-CH" sz="41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Ordre du jour</a:t>
            </a:r>
            <a:endParaRPr lang="fr-CH" sz="41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1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
        <p:nvSpPr>
          <p:cNvPr id="3" name="Espace réservé du texte 2"/>
          <p:cNvSpPr>
            <a:spLocks noGrp="1"/>
          </p:cNvSpPr>
          <p:nvPr>
            <p:ph type="body" sz="quarter" idx="10" hasCustomPrompt="1"/>
          </p:nvPr>
        </p:nvSpPr>
        <p:spPr>
          <a:xfrm>
            <a:off x="798652" y="2118810"/>
            <a:ext cx="6724892" cy="914400"/>
          </a:xfrm>
          <a:prstGeom prst="rect">
            <a:avLst/>
          </a:prstGeom>
        </p:spPr>
        <p:txBody>
          <a:bodyPr/>
          <a:lstStyle>
            <a:lvl1pPr marL="457200" indent="-457200">
              <a:spcBef>
                <a:spcPts val="0"/>
              </a:spcBef>
              <a:spcAft>
                <a:spcPts val="1200"/>
              </a:spcAft>
              <a:buSzPct val="109000"/>
              <a:buFont typeface="Wingdings" panose="05000000000000000000" pitchFamily="2" charset="2"/>
              <a:buChar char="m"/>
              <a:defRPr sz="3200">
                <a:solidFill>
                  <a:srgbClr val="42525A"/>
                </a:solidFill>
                <a:latin typeface="Arial" panose="020B0604020202020204" pitchFamily="34" charset="0"/>
                <a:cs typeface="Arial" panose="020B0604020202020204" pitchFamily="34" charset="0"/>
              </a:defRPr>
            </a:lvl1pPr>
            <a:lvl2pPr>
              <a:defRPr sz="2000"/>
            </a:lvl2pPr>
            <a:lvl3pPr>
              <a:defRPr sz="1600"/>
            </a:lvl3pPr>
            <a:lvl4pPr>
              <a:defRPr sz="1400"/>
            </a:lvl4pPr>
            <a:lvl5pPr>
              <a:defRPr sz="1400"/>
            </a:lvl5pPr>
          </a:lstStyle>
          <a:p>
            <a:pPr lvl="0"/>
            <a:r>
              <a:rPr lang="fr-FR" dirty="0" smtClean="0"/>
              <a:t> Titre</a:t>
            </a:r>
          </a:p>
        </p:txBody>
      </p:sp>
    </p:spTree>
    <p:extLst>
      <p:ext uri="{BB962C8B-B14F-4D97-AF65-F5344CB8AC3E}">
        <p14:creationId xmlns:p14="http://schemas.microsoft.com/office/powerpoint/2010/main" val="2665127628"/>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58982" y="2081349"/>
            <a:ext cx="8082098" cy="2342604"/>
          </a:xfrm>
          <a:prstGeom prst="rect">
            <a:avLst/>
          </a:prstGeom>
        </p:spPr>
        <p:txBody>
          <a:bodyPr/>
          <a:lstStyle>
            <a:lvl1pPr marL="0" indent="0">
              <a:buNone/>
              <a:defRPr sz="2800">
                <a:solidFill>
                  <a:srgbClr val="42525A"/>
                </a:solidFill>
              </a:defRPr>
            </a:lvl1pPr>
            <a:lvl2pPr>
              <a:defRPr sz="2400">
                <a:solidFill>
                  <a:srgbClr val="42525A"/>
                </a:solidFill>
              </a:defRPr>
            </a:lvl2pPr>
            <a:lvl3pPr>
              <a:defRPr sz="1800">
                <a:solidFill>
                  <a:srgbClr val="42525A"/>
                </a:solidFill>
              </a:defRPr>
            </a:lvl3pPr>
            <a:lvl4pPr>
              <a:defRPr>
                <a:solidFill>
                  <a:srgbClr val="42525A"/>
                </a:solidFill>
              </a:defRPr>
            </a:lvl4pPr>
            <a:lvl5pPr>
              <a:defRPr>
                <a:solidFill>
                  <a:srgbClr val="42525A"/>
                </a:solidFill>
              </a:defRPr>
            </a:lvl5pPr>
          </a:lstStyle>
          <a:p>
            <a:pPr lvl="0"/>
            <a:r>
              <a:rPr lang="fr-FR" smtClean="0"/>
              <a:t>Modifier les styles du texte du masque</a:t>
            </a:r>
          </a:p>
          <a:p>
            <a:pPr lvl="1"/>
            <a:r>
              <a:rPr lang="fr-FR" smtClean="0"/>
              <a:t>Deuxième niveau</a:t>
            </a:r>
          </a:p>
          <a:p>
            <a:pPr lvl="2"/>
            <a:r>
              <a:rPr lang="fr-FR" smtClean="0"/>
              <a:t>Troisième niveau</a:t>
            </a:r>
          </a:p>
        </p:txBody>
      </p:sp>
      <p:sp>
        <p:nvSpPr>
          <p:cNvPr id="7" name="Titre 6"/>
          <p:cNvSpPr>
            <a:spLocks noGrp="1"/>
          </p:cNvSpPr>
          <p:nvPr>
            <p:ph type="title" hasCustomPrompt="1"/>
          </p:nvPr>
        </p:nvSpPr>
        <p:spPr>
          <a:xfrm>
            <a:off x="558981" y="1106283"/>
            <a:ext cx="8082099" cy="722517"/>
          </a:xfrm>
          <a:prstGeom prst="rect">
            <a:avLst/>
          </a:prstGeom>
        </p:spPr>
        <p:txBody>
          <a:bodyPr/>
          <a:lstStyle>
            <a:lvl1pPr>
              <a:defRPr sz="3600">
                <a:solidFill>
                  <a:srgbClr val="AE1F47"/>
                </a:solidFill>
              </a:defRPr>
            </a:lvl1pPr>
          </a:lstStyle>
          <a:p>
            <a:r>
              <a:rPr lang="fr-FR" dirty="0" smtClean="0"/>
              <a:t>Titre</a:t>
            </a:r>
            <a:endParaRPr lang="fr-CH" dirty="0"/>
          </a:p>
        </p:txBody>
      </p:sp>
      <p:sp>
        <p:nvSpPr>
          <p:cNvPr id="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pic>
        <p:nvPicPr>
          <p:cNvPr id="11" name="Image 10" descr="Une image contenant texte, fauteuil, graphiques vectoriels&#10;&#10;Description générée automatiquement">
            <a:extLst>
              <a:ext uri="{FF2B5EF4-FFF2-40B4-BE49-F238E27FC236}">
                <a16:creationId xmlns:a16="http://schemas.microsoft.com/office/drawing/2014/main" id="{5C8BC43A-E95D-2544-B300-73FBDD6F140B}"/>
              </a:ext>
            </a:extLst>
          </p:cNvPr>
          <p:cNvPicPr>
            <a:picLocks noChangeAspect="1"/>
          </p:cNvPicPr>
          <p:nvPr userDrawn="1"/>
        </p:nvPicPr>
        <p:blipFill>
          <a:blip r:embed="rId3"/>
          <a:stretch>
            <a:fillRect/>
          </a:stretch>
        </p:blipFill>
        <p:spPr>
          <a:xfrm>
            <a:off x="6073943" y="977462"/>
            <a:ext cx="3070057" cy="5278344"/>
          </a:xfrm>
          <a:prstGeom prst="rect">
            <a:avLst/>
          </a:prstGeom>
        </p:spPr>
      </p:pic>
    </p:spTree>
    <p:extLst>
      <p:ext uri="{BB962C8B-B14F-4D97-AF65-F5344CB8AC3E}">
        <p14:creationId xmlns:p14="http://schemas.microsoft.com/office/powerpoint/2010/main" val="8519481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86" userDrawn="1">
          <p15:clr>
            <a:srgbClr val="FBAE40"/>
          </p15:clr>
        </p15:guide>
        <p15:guide id="2" pos="3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58982" y="2081349"/>
            <a:ext cx="8082098" cy="2342604"/>
          </a:xfrm>
          <a:prstGeom prst="rect">
            <a:avLst/>
          </a:prstGeom>
        </p:spPr>
        <p:txBody>
          <a:bodyPr/>
          <a:lstStyle>
            <a:lvl1pPr marL="0" indent="0">
              <a:buNone/>
              <a:defRPr sz="2800">
                <a:solidFill>
                  <a:srgbClr val="42525A"/>
                </a:solidFill>
              </a:defRPr>
            </a:lvl1pPr>
            <a:lvl2pPr>
              <a:defRPr sz="2400">
                <a:solidFill>
                  <a:srgbClr val="42525A"/>
                </a:solidFill>
              </a:defRPr>
            </a:lvl2pPr>
            <a:lvl3pPr>
              <a:defRPr sz="1800">
                <a:solidFill>
                  <a:srgbClr val="42525A"/>
                </a:solidFill>
              </a:defRPr>
            </a:lvl3pPr>
            <a:lvl4pPr>
              <a:defRPr>
                <a:solidFill>
                  <a:srgbClr val="42525A"/>
                </a:solidFill>
              </a:defRPr>
            </a:lvl4pPr>
            <a:lvl5pPr>
              <a:defRPr>
                <a:solidFill>
                  <a:srgbClr val="42525A"/>
                </a:solidFill>
              </a:defRPr>
            </a:lvl5pPr>
          </a:lstStyle>
          <a:p>
            <a:pPr lvl="0"/>
            <a:r>
              <a:rPr lang="fr-FR" smtClean="0"/>
              <a:t>Modifier les styles du texte du masque</a:t>
            </a:r>
          </a:p>
          <a:p>
            <a:pPr lvl="1"/>
            <a:r>
              <a:rPr lang="fr-FR" smtClean="0"/>
              <a:t>Deuxième niveau</a:t>
            </a:r>
          </a:p>
          <a:p>
            <a:pPr lvl="2"/>
            <a:r>
              <a:rPr lang="fr-FR" smtClean="0"/>
              <a:t>Troisième niveau</a:t>
            </a:r>
          </a:p>
        </p:txBody>
      </p:sp>
      <p:sp>
        <p:nvSpPr>
          <p:cNvPr id="7" name="Titre 6"/>
          <p:cNvSpPr>
            <a:spLocks noGrp="1"/>
          </p:cNvSpPr>
          <p:nvPr>
            <p:ph type="title" hasCustomPrompt="1"/>
          </p:nvPr>
        </p:nvSpPr>
        <p:spPr>
          <a:xfrm>
            <a:off x="558981" y="1106283"/>
            <a:ext cx="8082099" cy="722517"/>
          </a:xfrm>
          <a:prstGeom prst="rect">
            <a:avLst/>
          </a:prstGeom>
        </p:spPr>
        <p:txBody>
          <a:bodyPr/>
          <a:lstStyle>
            <a:lvl1pPr>
              <a:defRPr sz="3600">
                <a:solidFill>
                  <a:srgbClr val="AE1F47"/>
                </a:solidFill>
              </a:defRPr>
            </a:lvl1pPr>
          </a:lstStyle>
          <a:p>
            <a:r>
              <a:rPr lang="fr-FR" dirty="0" smtClean="0"/>
              <a:t>Titre</a:t>
            </a:r>
            <a:endParaRPr lang="fr-CH" dirty="0"/>
          </a:p>
        </p:txBody>
      </p:sp>
      <p:sp>
        <p:nvSpPr>
          <p:cNvPr id="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pic>
        <p:nvPicPr>
          <p:cNvPr id="10" name="Image 9" descr="Une image contenant texte&#10;&#10;Description générée automatiquement">
            <a:extLst>
              <a:ext uri="{FF2B5EF4-FFF2-40B4-BE49-F238E27FC236}">
                <a16:creationId xmlns:a16="http://schemas.microsoft.com/office/drawing/2014/main" id="{DCFC42E3-BF06-F84D-8021-E6425350DBDD}"/>
              </a:ext>
            </a:extLst>
          </p:cNvPr>
          <p:cNvPicPr>
            <a:picLocks noChangeAspect="1"/>
          </p:cNvPicPr>
          <p:nvPr userDrawn="1"/>
        </p:nvPicPr>
        <p:blipFill>
          <a:blip r:embed="rId3"/>
          <a:stretch>
            <a:fillRect/>
          </a:stretch>
        </p:blipFill>
        <p:spPr>
          <a:xfrm>
            <a:off x="6407991" y="842210"/>
            <a:ext cx="3213100" cy="5473699"/>
          </a:xfrm>
          <a:prstGeom prst="rect">
            <a:avLst/>
          </a:prstGeom>
        </p:spPr>
      </p:pic>
    </p:spTree>
    <p:extLst>
      <p:ext uri="{BB962C8B-B14F-4D97-AF65-F5344CB8AC3E}">
        <p14:creationId xmlns:p14="http://schemas.microsoft.com/office/powerpoint/2010/main" val="24703757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86">
          <p15:clr>
            <a:srgbClr val="FBAE40"/>
          </p15:clr>
        </p15:guide>
        <p15:guide id="2" pos="3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58982" y="2081349"/>
            <a:ext cx="8082098" cy="2342604"/>
          </a:xfrm>
          <a:prstGeom prst="rect">
            <a:avLst/>
          </a:prstGeom>
        </p:spPr>
        <p:txBody>
          <a:bodyPr/>
          <a:lstStyle>
            <a:lvl1pPr marL="0" indent="0">
              <a:buNone/>
              <a:defRPr sz="2800">
                <a:solidFill>
                  <a:srgbClr val="42525A"/>
                </a:solidFill>
              </a:defRPr>
            </a:lvl1pPr>
            <a:lvl2pPr>
              <a:defRPr sz="2400">
                <a:solidFill>
                  <a:srgbClr val="42525A"/>
                </a:solidFill>
              </a:defRPr>
            </a:lvl2pPr>
            <a:lvl3pPr>
              <a:defRPr sz="1800">
                <a:solidFill>
                  <a:srgbClr val="42525A"/>
                </a:solidFill>
              </a:defRPr>
            </a:lvl3pPr>
            <a:lvl4pPr>
              <a:defRPr>
                <a:solidFill>
                  <a:srgbClr val="42525A"/>
                </a:solidFill>
              </a:defRPr>
            </a:lvl4pPr>
            <a:lvl5pPr>
              <a:defRPr>
                <a:solidFill>
                  <a:srgbClr val="42525A"/>
                </a:solidFill>
              </a:defRPr>
            </a:lvl5pPr>
          </a:lstStyle>
          <a:p>
            <a:pPr lvl="0"/>
            <a:r>
              <a:rPr lang="fr-FR" smtClean="0"/>
              <a:t>Modifier les styles du texte du masque</a:t>
            </a:r>
          </a:p>
          <a:p>
            <a:pPr lvl="1"/>
            <a:r>
              <a:rPr lang="fr-FR" smtClean="0"/>
              <a:t>Deuxième niveau</a:t>
            </a:r>
          </a:p>
          <a:p>
            <a:pPr lvl="2"/>
            <a:r>
              <a:rPr lang="fr-FR" smtClean="0"/>
              <a:t>Troisième niveau</a:t>
            </a:r>
          </a:p>
        </p:txBody>
      </p:sp>
      <p:sp>
        <p:nvSpPr>
          <p:cNvPr id="7" name="Titre 6"/>
          <p:cNvSpPr>
            <a:spLocks noGrp="1"/>
          </p:cNvSpPr>
          <p:nvPr>
            <p:ph type="title" hasCustomPrompt="1"/>
          </p:nvPr>
        </p:nvSpPr>
        <p:spPr>
          <a:xfrm>
            <a:off x="558981" y="1106283"/>
            <a:ext cx="8082099" cy="722517"/>
          </a:xfrm>
          <a:prstGeom prst="rect">
            <a:avLst/>
          </a:prstGeom>
        </p:spPr>
        <p:txBody>
          <a:bodyPr/>
          <a:lstStyle>
            <a:lvl1pPr>
              <a:defRPr sz="3600">
                <a:solidFill>
                  <a:srgbClr val="AE1F47"/>
                </a:solidFill>
              </a:defRPr>
            </a:lvl1pPr>
          </a:lstStyle>
          <a:p>
            <a:r>
              <a:rPr lang="fr-FR" dirty="0" smtClean="0"/>
              <a:t>Titre</a:t>
            </a:r>
            <a:endParaRPr lang="fr-CH" dirty="0"/>
          </a:p>
        </p:txBody>
      </p:sp>
      <p:sp>
        <p:nvSpPr>
          <p:cNvPr id="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pic>
        <p:nvPicPr>
          <p:cNvPr id="9" name="Image 8" descr="Une image contenant texte, graphiques vectoriels&#10;&#10;Description générée automatiquement">
            <a:extLst>
              <a:ext uri="{FF2B5EF4-FFF2-40B4-BE49-F238E27FC236}">
                <a16:creationId xmlns:a16="http://schemas.microsoft.com/office/drawing/2014/main" id="{5ACDD8BB-3BB8-2D45-AE0D-FE351E3C88A2}"/>
              </a:ext>
            </a:extLst>
          </p:cNvPr>
          <p:cNvPicPr>
            <a:picLocks noChangeAspect="1"/>
          </p:cNvPicPr>
          <p:nvPr userDrawn="1"/>
        </p:nvPicPr>
        <p:blipFill>
          <a:blip r:embed="rId3"/>
          <a:stretch>
            <a:fillRect/>
          </a:stretch>
        </p:blipFill>
        <p:spPr>
          <a:xfrm>
            <a:off x="6239927" y="1836405"/>
            <a:ext cx="4953000" cy="4470400"/>
          </a:xfrm>
          <a:prstGeom prst="rect">
            <a:avLst/>
          </a:prstGeom>
        </p:spPr>
      </p:pic>
    </p:spTree>
    <p:extLst>
      <p:ext uri="{BB962C8B-B14F-4D97-AF65-F5344CB8AC3E}">
        <p14:creationId xmlns:p14="http://schemas.microsoft.com/office/powerpoint/2010/main" val="3832447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86">
          <p15:clr>
            <a:srgbClr val="FBAE40"/>
          </p15:clr>
        </p15:guide>
        <p15:guide id="2" pos="3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58982" y="2081349"/>
            <a:ext cx="8082098" cy="2342604"/>
          </a:xfrm>
          <a:prstGeom prst="rect">
            <a:avLst/>
          </a:prstGeom>
        </p:spPr>
        <p:txBody>
          <a:bodyPr/>
          <a:lstStyle>
            <a:lvl1pPr marL="0" indent="0">
              <a:buNone/>
              <a:defRPr sz="2800">
                <a:solidFill>
                  <a:srgbClr val="42525A"/>
                </a:solidFill>
              </a:defRPr>
            </a:lvl1pPr>
            <a:lvl2pPr>
              <a:defRPr sz="2400">
                <a:solidFill>
                  <a:srgbClr val="42525A"/>
                </a:solidFill>
              </a:defRPr>
            </a:lvl2pPr>
            <a:lvl3pPr>
              <a:defRPr sz="1800">
                <a:solidFill>
                  <a:srgbClr val="42525A"/>
                </a:solidFill>
              </a:defRPr>
            </a:lvl3pPr>
            <a:lvl4pPr>
              <a:defRPr>
                <a:solidFill>
                  <a:srgbClr val="42525A"/>
                </a:solidFill>
              </a:defRPr>
            </a:lvl4pPr>
            <a:lvl5pPr>
              <a:defRPr>
                <a:solidFill>
                  <a:srgbClr val="42525A"/>
                </a:solidFill>
              </a:defRPr>
            </a:lvl5pPr>
          </a:lstStyle>
          <a:p>
            <a:pPr lvl="0"/>
            <a:r>
              <a:rPr lang="fr-FR" smtClean="0"/>
              <a:t>Modifier les styles du texte du masque</a:t>
            </a:r>
          </a:p>
          <a:p>
            <a:pPr lvl="1"/>
            <a:r>
              <a:rPr lang="fr-FR" smtClean="0"/>
              <a:t>Deuxième niveau</a:t>
            </a:r>
          </a:p>
          <a:p>
            <a:pPr lvl="2"/>
            <a:r>
              <a:rPr lang="fr-FR" smtClean="0"/>
              <a:t>Troisième niveau</a:t>
            </a:r>
          </a:p>
        </p:txBody>
      </p:sp>
      <p:sp>
        <p:nvSpPr>
          <p:cNvPr id="7" name="Titre 6"/>
          <p:cNvSpPr>
            <a:spLocks noGrp="1"/>
          </p:cNvSpPr>
          <p:nvPr>
            <p:ph type="title" hasCustomPrompt="1"/>
          </p:nvPr>
        </p:nvSpPr>
        <p:spPr>
          <a:xfrm>
            <a:off x="558981" y="1106283"/>
            <a:ext cx="8082099" cy="722517"/>
          </a:xfrm>
          <a:prstGeom prst="rect">
            <a:avLst/>
          </a:prstGeom>
        </p:spPr>
        <p:txBody>
          <a:bodyPr/>
          <a:lstStyle>
            <a:lvl1pPr>
              <a:defRPr sz="3600">
                <a:solidFill>
                  <a:srgbClr val="AE1F47"/>
                </a:solidFill>
              </a:defRPr>
            </a:lvl1pPr>
          </a:lstStyle>
          <a:p>
            <a:r>
              <a:rPr lang="fr-FR" dirty="0" smtClean="0"/>
              <a:t>Titre</a:t>
            </a:r>
            <a:endParaRPr lang="fr-CH" dirty="0"/>
          </a:p>
        </p:txBody>
      </p:sp>
      <p:sp>
        <p:nvSpPr>
          <p:cNvPr id="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pic>
        <p:nvPicPr>
          <p:cNvPr id="6" name="Image 5">
            <a:extLst>
              <a:ext uri="{FF2B5EF4-FFF2-40B4-BE49-F238E27FC236}">
                <a16:creationId xmlns:a16="http://schemas.microsoft.com/office/drawing/2014/main" id="{F8F82D51-F3F3-CC42-8026-05809DC03584}"/>
              </a:ext>
            </a:extLst>
          </p:cNvPr>
          <p:cNvPicPr>
            <a:picLocks noChangeAspect="1"/>
          </p:cNvPicPr>
          <p:nvPr userDrawn="1"/>
        </p:nvPicPr>
        <p:blipFill>
          <a:blip r:embed="rId3"/>
          <a:stretch>
            <a:fillRect/>
          </a:stretch>
        </p:blipFill>
        <p:spPr>
          <a:xfrm>
            <a:off x="6428115" y="1097088"/>
            <a:ext cx="2868052" cy="5244765"/>
          </a:xfrm>
          <a:prstGeom prst="rect">
            <a:avLst/>
          </a:prstGeom>
        </p:spPr>
      </p:pic>
    </p:spTree>
    <p:extLst>
      <p:ext uri="{BB962C8B-B14F-4D97-AF65-F5344CB8AC3E}">
        <p14:creationId xmlns:p14="http://schemas.microsoft.com/office/powerpoint/2010/main" val="25645049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86">
          <p15:clr>
            <a:srgbClr val="FBAE40"/>
          </p15:clr>
        </p15:guide>
        <p15:guide id="2" pos="3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58982" y="2081349"/>
            <a:ext cx="8082098" cy="2342604"/>
          </a:xfrm>
          <a:prstGeom prst="rect">
            <a:avLst/>
          </a:prstGeom>
        </p:spPr>
        <p:txBody>
          <a:bodyPr/>
          <a:lstStyle>
            <a:lvl1pPr marL="0" indent="0">
              <a:buNone/>
              <a:defRPr sz="2800">
                <a:solidFill>
                  <a:srgbClr val="42525A"/>
                </a:solidFill>
              </a:defRPr>
            </a:lvl1pPr>
            <a:lvl2pPr>
              <a:defRPr sz="2400">
                <a:solidFill>
                  <a:srgbClr val="42525A"/>
                </a:solidFill>
              </a:defRPr>
            </a:lvl2pPr>
            <a:lvl3pPr>
              <a:defRPr sz="1800">
                <a:solidFill>
                  <a:srgbClr val="42525A"/>
                </a:solidFill>
              </a:defRPr>
            </a:lvl3pPr>
            <a:lvl4pPr>
              <a:defRPr>
                <a:solidFill>
                  <a:srgbClr val="42525A"/>
                </a:solidFill>
              </a:defRPr>
            </a:lvl4pPr>
            <a:lvl5pPr>
              <a:defRPr>
                <a:solidFill>
                  <a:srgbClr val="42525A"/>
                </a:solidFill>
              </a:defRPr>
            </a:lvl5pPr>
          </a:lstStyle>
          <a:p>
            <a:pPr lvl="0"/>
            <a:r>
              <a:rPr lang="fr-FR" smtClean="0"/>
              <a:t>Modifier les styles du texte du masque</a:t>
            </a:r>
          </a:p>
          <a:p>
            <a:pPr lvl="1"/>
            <a:r>
              <a:rPr lang="fr-FR" smtClean="0"/>
              <a:t>Deuxième niveau</a:t>
            </a:r>
          </a:p>
          <a:p>
            <a:pPr lvl="2"/>
            <a:r>
              <a:rPr lang="fr-FR" smtClean="0"/>
              <a:t>Troisième niveau</a:t>
            </a:r>
          </a:p>
        </p:txBody>
      </p:sp>
      <p:sp>
        <p:nvSpPr>
          <p:cNvPr id="7" name="Titre 6"/>
          <p:cNvSpPr>
            <a:spLocks noGrp="1"/>
          </p:cNvSpPr>
          <p:nvPr>
            <p:ph type="title" hasCustomPrompt="1"/>
          </p:nvPr>
        </p:nvSpPr>
        <p:spPr>
          <a:xfrm>
            <a:off x="558981" y="1106283"/>
            <a:ext cx="8082099" cy="722517"/>
          </a:xfrm>
          <a:prstGeom prst="rect">
            <a:avLst/>
          </a:prstGeom>
        </p:spPr>
        <p:txBody>
          <a:bodyPr/>
          <a:lstStyle>
            <a:lvl1pPr>
              <a:defRPr sz="3600">
                <a:solidFill>
                  <a:srgbClr val="AE1F47"/>
                </a:solidFill>
              </a:defRPr>
            </a:lvl1pPr>
          </a:lstStyle>
          <a:p>
            <a:r>
              <a:rPr lang="fr-FR" dirty="0" smtClean="0"/>
              <a:t>Titre</a:t>
            </a:r>
            <a:endParaRPr lang="fr-CH" dirty="0"/>
          </a:p>
        </p:txBody>
      </p:sp>
      <p:pic>
        <p:nvPicPr>
          <p:cNvPr id="8" name="Image 7" descr="Une image contenant texte&#10;&#10;Description générée automatiquement">
            <a:extLst>
              <a:ext uri="{FF2B5EF4-FFF2-40B4-BE49-F238E27FC236}">
                <a16:creationId xmlns:a16="http://schemas.microsoft.com/office/drawing/2014/main" id="{00CA17C7-CD61-5742-B6AC-486181EAD7E6}"/>
              </a:ext>
            </a:extLst>
          </p:cNvPr>
          <p:cNvPicPr>
            <a:picLocks noChangeAspect="1"/>
          </p:cNvPicPr>
          <p:nvPr userDrawn="1"/>
        </p:nvPicPr>
        <p:blipFill>
          <a:blip r:embed="rId3"/>
          <a:stretch>
            <a:fillRect/>
          </a:stretch>
        </p:blipFill>
        <p:spPr>
          <a:xfrm>
            <a:off x="7125525" y="1226303"/>
            <a:ext cx="3503829" cy="5202655"/>
          </a:xfrm>
          <a:prstGeom prst="rect">
            <a:avLst/>
          </a:prstGeom>
        </p:spPr>
      </p:pic>
      <p:sp>
        <p:nvSpPr>
          <p:cNvPr id="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1488531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86">
          <p15:clr>
            <a:srgbClr val="FBAE40"/>
          </p15:clr>
        </p15:guide>
        <p15:guide id="2" pos="36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9B3CB9C-5C0E-1E41-AA99-D6BD27706F24}"/>
              </a:ext>
            </a:extLst>
          </p:cNvPr>
          <p:cNvSpPr txBox="1"/>
          <p:nvPr userDrawn="1"/>
        </p:nvSpPr>
        <p:spPr>
          <a:xfrm>
            <a:off x="420501" y="1097088"/>
            <a:ext cx="7441640"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4100" b="1" i="0" u="none" strike="noStrike" kern="1200" cap="none" spc="0" normalizeH="0" baseline="0" noProof="0" dirty="0" smtClean="0">
                <a:ln>
                  <a:noFill/>
                </a:ln>
                <a:solidFill>
                  <a:srgbClr val="AE2048"/>
                </a:solidFill>
                <a:effectLst/>
                <a:uLnTx/>
                <a:uFillTx/>
                <a:latin typeface="Arial" panose="020B0604020202020204" pitchFamily="34" charset="0"/>
                <a:ea typeface="Roboto Light" panose="02000000000000000000" pitchFamily="2" charset="0"/>
                <a:cs typeface="Arial" panose="020B0604020202020204" pitchFamily="34" charset="0"/>
              </a:rPr>
              <a:t>L’Office AI : sa mission</a:t>
            </a:r>
            <a:endParaRPr kumimoji="0" lang="fr-CH" sz="4100" b="1" i="0" u="none" strike="noStrike" kern="1200" cap="none" spc="0" normalizeH="0" baseline="0" noProof="0" dirty="0">
              <a:ln>
                <a:noFill/>
              </a:ln>
              <a:solidFill>
                <a:srgbClr val="AE2048"/>
              </a:solidFill>
              <a:effectLst/>
              <a:uLnTx/>
              <a:uFillTx/>
              <a:latin typeface="Arial" panose="020B0604020202020204" pitchFamily="34" charset="0"/>
              <a:ea typeface="Roboto Light" panose="02000000000000000000" pitchFamily="2" charset="0"/>
              <a:cs typeface="Arial" panose="020B0604020202020204" pitchFamily="34" charset="0"/>
            </a:endParaRPr>
          </a:p>
        </p:txBody>
      </p:sp>
      <p:sp>
        <p:nvSpPr>
          <p:cNvPr id="10" name="ZoneTexte 9">
            <a:extLst>
              <a:ext uri="{FF2B5EF4-FFF2-40B4-BE49-F238E27FC236}">
                <a16:creationId xmlns:a16="http://schemas.microsoft.com/office/drawing/2014/main" id="{99B3CB9C-5C0E-1E41-AA99-D6BD27706F24}"/>
              </a:ext>
            </a:extLst>
          </p:cNvPr>
          <p:cNvSpPr txBox="1"/>
          <p:nvPr userDrawn="1"/>
        </p:nvSpPr>
        <p:spPr>
          <a:xfrm>
            <a:off x="914193" y="3222424"/>
            <a:ext cx="7441640" cy="1200329"/>
          </a:xfrm>
          <a:prstGeom prst="rect">
            <a:avLst/>
          </a:prstGeom>
          <a:solidFill>
            <a:schemeClr val="accent3">
              <a:lumMod val="60000"/>
              <a:lumOff val="40000"/>
            </a:schemeClr>
          </a:solidFill>
          <a:ln>
            <a:noFill/>
          </a:ln>
          <a:effectLst/>
          <a:scene3d>
            <a:camera prst="orthographicFront"/>
            <a:lightRig rig="threePt" dir="t"/>
          </a:scene3d>
          <a:sp3d>
            <a:bevelT/>
          </a:sp3d>
        </p:spPr>
        <p:style>
          <a:lnRef idx="0">
            <a:scrgbClr r="0" g="0" b="0"/>
          </a:lnRef>
          <a:fillRef idx="1003">
            <a:schemeClr val="lt2"/>
          </a:fillRef>
          <a:effectRef idx="0">
            <a:scrgbClr r="0" g="0" b="0"/>
          </a:effectRef>
          <a:fontRef idx="major"/>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smtClean="0">
                <a:ln>
                  <a:noFill/>
                </a:ln>
                <a:solidFill>
                  <a:srgbClr val="42525A"/>
                </a:solidFill>
                <a:effectLst/>
                <a:uLnTx/>
                <a:uFillTx/>
                <a:latin typeface="Arial" panose="020B0604020202020204" pitchFamily="34" charset="0"/>
                <a:ea typeface="Roboto Light" panose="02000000000000000000" pitchFamily="2" charset="0"/>
                <a:cs typeface="Arial" panose="020B0604020202020204" pitchFamily="34" charset="0"/>
              </a:rPr>
              <a:t>Favoriser l’autonomie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smtClean="0">
                <a:ln>
                  <a:noFill/>
                </a:ln>
                <a:solidFill>
                  <a:srgbClr val="42525A"/>
                </a:solidFill>
                <a:effectLst/>
                <a:uLnTx/>
                <a:uFillTx/>
                <a:latin typeface="Arial" panose="020B0604020202020204" pitchFamily="34" charset="0"/>
                <a:ea typeface="Roboto Light" panose="02000000000000000000" pitchFamily="2" charset="0"/>
                <a:cs typeface="Arial" panose="020B0604020202020204" pitchFamily="34" charset="0"/>
              </a:rPr>
              <a:t>des personnes assurées</a:t>
            </a:r>
            <a:endParaRPr kumimoji="0" lang="fr-CH" sz="3600" b="1" i="0" u="none" strike="noStrike" kern="1200" cap="none" spc="0" normalizeH="0" baseline="0" noProof="0" dirty="0">
              <a:ln>
                <a:noFill/>
              </a:ln>
              <a:solidFill>
                <a:srgbClr val="42525A"/>
              </a:solidFill>
              <a:effectLst/>
              <a:uLnTx/>
              <a:uFillTx/>
              <a:latin typeface="Arial" panose="020B0604020202020204" pitchFamily="34" charset="0"/>
              <a:ea typeface="Roboto Light" panose="02000000000000000000" pitchFamily="2" charset="0"/>
              <a:cs typeface="Arial" panose="020B0604020202020204" pitchFamily="34" charset="0"/>
            </a:endParaRPr>
          </a:p>
        </p:txBody>
      </p:sp>
      <p:sp>
        <p:nvSpPr>
          <p:cNvPr id="11" name="ZoneTexte 10"/>
          <p:cNvSpPr txBox="1"/>
          <p:nvPr userDrawn="1"/>
        </p:nvSpPr>
        <p:spPr>
          <a:xfrm>
            <a:off x="914192" y="2172431"/>
            <a:ext cx="320060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smtClean="0">
                <a:ln>
                  <a:noFill/>
                </a:ln>
                <a:solidFill>
                  <a:srgbClr val="42525A"/>
                </a:solidFill>
                <a:effectLst/>
                <a:uLnTx/>
                <a:uFillTx/>
                <a:latin typeface="Arial" panose="020B0604020202020204" pitchFamily="34" charset="0"/>
                <a:ea typeface="+mn-ea"/>
                <a:cs typeface="Arial" panose="020B0604020202020204" pitchFamily="34" charset="0"/>
              </a:rPr>
              <a:t>Insertion professionnelle</a:t>
            </a:r>
            <a:endParaRPr kumimoji="0" lang="fr-CH" sz="2800" b="1" i="0" u="none" strike="noStrike" kern="1200" cap="none" spc="0" normalizeH="0" baseline="0" noProof="0" dirty="0">
              <a:ln>
                <a:noFill/>
              </a:ln>
              <a:solidFill>
                <a:srgbClr val="42525A"/>
              </a:solidFill>
              <a:effectLst/>
              <a:uLnTx/>
              <a:uFillTx/>
              <a:latin typeface="Arial" panose="020B0604020202020204" pitchFamily="34" charset="0"/>
              <a:ea typeface="+mn-ea"/>
              <a:cs typeface="Arial" panose="020B0604020202020204" pitchFamily="34" charset="0"/>
            </a:endParaRPr>
          </a:p>
        </p:txBody>
      </p:sp>
      <p:sp>
        <p:nvSpPr>
          <p:cNvPr id="12" name="ZoneTexte 11"/>
          <p:cNvSpPr txBox="1"/>
          <p:nvPr userDrawn="1"/>
        </p:nvSpPr>
        <p:spPr>
          <a:xfrm>
            <a:off x="5410203" y="2180015"/>
            <a:ext cx="2945630"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smtClean="0">
                <a:ln>
                  <a:noFill/>
                </a:ln>
                <a:solidFill>
                  <a:srgbClr val="42525A"/>
                </a:solidFill>
                <a:effectLst/>
                <a:uLnTx/>
                <a:uFillTx/>
                <a:latin typeface="Arial" panose="020B0604020202020204" pitchFamily="34" charset="0"/>
                <a:ea typeface="+mn-ea"/>
                <a:cs typeface="Arial" panose="020B0604020202020204" pitchFamily="34" charset="0"/>
              </a:rPr>
              <a:t>Prestations personnalisées</a:t>
            </a:r>
            <a:endParaRPr kumimoji="0" lang="fr-CH" sz="2800" b="1" i="0" u="none" strike="noStrike" kern="1200" cap="none" spc="0" normalizeH="0" baseline="0" noProof="0" dirty="0">
              <a:ln>
                <a:noFill/>
              </a:ln>
              <a:solidFill>
                <a:srgbClr val="42525A"/>
              </a:solidFill>
              <a:effectLst/>
              <a:uLnTx/>
              <a:uFillTx/>
              <a:latin typeface="Arial" panose="020B0604020202020204" pitchFamily="34" charset="0"/>
              <a:ea typeface="+mn-ea"/>
              <a:cs typeface="Arial" panose="020B0604020202020204" pitchFamily="34" charset="0"/>
            </a:endParaRPr>
          </a:p>
        </p:txBody>
      </p:sp>
      <p:sp>
        <p:nvSpPr>
          <p:cNvPr id="13" name="ZoneTexte 12"/>
          <p:cNvSpPr txBox="1"/>
          <p:nvPr userDrawn="1"/>
        </p:nvSpPr>
        <p:spPr>
          <a:xfrm>
            <a:off x="914193" y="4517064"/>
            <a:ext cx="336855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smtClean="0">
                <a:ln>
                  <a:noFill/>
                </a:ln>
                <a:solidFill>
                  <a:srgbClr val="42525A"/>
                </a:solidFill>
                <a:effectLst/>
                <a:uLnTx/>
                <a:uFillTx/>
                <a:latin typeface="Arial" panose="020B0604020202020204" pitchFamily="34" charset="0"/>
                <a:ea typeface="+mn-ea"/>
                <a:cs typeface="Arial" panose="020B0604020202020204" pitchFamily="34" charset="0"/>
              </a:rPr>
              <a:t>Dialogue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smtClean="0">
                <a:ln>
                  <a:noFill/>
                </a:ln>
                <a:solidFill>
                  <a:srgbClr val="42525A"/>
                </a:solidFill>
                <a:effectLst/>
                <a:uLnTx/>
                <a:uFillTx/>
                <a:latin typeface="Arial" panose="020B0604020202020204" pitchFamily="34" charset="0"/>
                <a:ea typeface="+mn-ea"/>
                <a:cs typeface="Arial" panose="020B0604020202020204" pitchFamily="34" charset="0"/>
              </a:rPr>
              <a:t>et concertation</a:t>
            </a:r>
            <a:endParaRPr kumimoji="0" lang="fr-CH" sz="2800" b="1" i="0" u="none" strike="noStrike" kern="1200" cap="none" spc="0" normalizeH="0" baseline="0" noProof="0" dirty="0">
              <a:ln>
                <a:noFill/>
              </a:ln>
              <a:solidFill>
                <a:srgbClr val="42525A"/>
              </a:solidFill>
              <a:effectLst/>
              <a:uLnTx/>
              <a:uFillTx/>
              <a:latin typeface="Arial" panose="020B0604020202020204" pitchFamily="34" charset="0"/>
              <a:ea typeface="+mn-ea"/>
              <a:cs typeface="Arial" panose="020B0604020202020204" pitchFamily="34" charset="0"/>
            </a:endParaRPr>
          </a:p>
        </p:txBody>
      </p:sp>
      <p:sp>
        <p:nvSpPr>
          <p:cNvPr id="14" name="ZoneTexte 13"/>
          <p:cNvSpPr txBox="1"/>
          <p:nvPr userDrawn="1"/>
        </p:nvSpPr>
        <p:spPr>
          <a:xfrm>
            <a:off x="5410203" y="4517064"/>
            <a:ext cx="2945630"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smtClean="0">
                <a:ln>
                  <a:noFill/>
                </a:ln>
                <a:solidFill>
                  <a:srgbClr val="42525A"/>
                </a:solidFill>
                <a:effectLst/>
                <a:uLnTx/>
                <a:uFillTx/>
                <a:latin typeface="Arial" panose="020B0604020202020204" pitchFamily="34" charset="0"/>
                <a:ea typeface="+mn-ea"/>
                <a:cs typeface="Arial" panose="020B0604020202020204" pitchFamily="34" charset="0"/>
              </a:rPr>
              <a:t>Travail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smtClean="0">
                <a:ln>
                  <a:noFill/>
                </a:ln>
                <a:solidFill>
                  <a:srgbClr val="42525A"/>
                </a:solidFill>
                <a:effectLst/>
                <a:uLnTx/>
                <a:uFillTx/>
                <a:latin typeface="Arial" panose="020B0604020202020204" pitchFamily="34" charset="0"/>
                <a:ea typeface="+mn-ea"/>
                <a:cs typeface="Arial" panose="020B0604020202020204" pitchFamily="34" charset="0"/>
              </a:rPr>
              <a:t>de réseau</a:t>
            </a:r>
            <a:endParaRPr kumimoji="0" lang="fr-CH" sz="2800" b="1" i="0" u="none" strike="noStrike" kern="1200" cap="none" spc="0" normalizeH="0" baseline="0" noProof="0" dirty="0">
              <a:ln>
                <a:noFill/>
              </a:ln>
              <a:solidFill>
                <a:srgbClr val="42525A"/>
              </a:solidFill>
              <a:effectLst/>
              <a:uLnTx/>
              <a:uFillTx/>
              <a:latin typeface="Arial" panose="020B0604020202020204" pitchFamily="34" charset="0"/>
              <a:ea typeface="+mn-ea"/>
              <a:cs typeface="Arial" panose="020B0604020202020204" pitchFamily="34" charset="0"/>
            </a:endParaRPr>
          </a:p>
        </p:txBody>
      </p:sp>
      <p:pic>
        <p:nvPicPr>
          <p:cNvPr id="9" name="Image 8"/>
          <p:cNvPicPr>
            <a:picLocks noChangeAspect="1"/>
          </p:cNvPicPr>
          <p:nvPr userDrawn="1"/>
        </p:nvPicPr>
        <p:blipFill>
          <a:blip r:embed="rId3"/>
          <a:stretch>
            <a:fillRect/>
          </a:stretch>
        </p:blipFill>
        <p:spPr>
          <a:xfrm>
            <a:off x="3444823" y="6022861"/>
            <a:ext cx="2254354" cy="6525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Espace réservé du numéro de diapositive 43">
            <a:extLst>
              <a:ext uri="{FF2B5EF4-FFF2-40B4-BE49-F238E27FC236}">
                <a16:creationId xmlns:a16="http://schemas.microsoft.com/office/drawing/2014/main" id="{5F09B693-4C40-FF4D-BFC9-008CE80261B1}"/>
              </a:ext>
            </a:extLst>
          </p:cNvPr>
          <p:cNvSpPr txBox="1">
            <a:spLocks/>
          </p:cNvSpPr>
          <p:nvPr userDrawn="1"/>
        </p:nvSpPr>
        <p:spPr>
          <a:xfrm>
            <a:off x="8595360" y="6584155"/>
            <a:ext cx="502920" cy="18256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C7492B-7A5A-3E4E-BE47-B3CD628D0156}" type="slidenum">
              <a:rPr lang="en-US" sz="800" smtClean="0">
                <a:solidFill>
                  <a:schemeClr val="bg1"/>
                </a:solidFill>
                <a:latin typeface="Arial" panose="020B0604020202020204" pitchFamily="34" charset="0"/>
                <a:ea typeface="Roboto Light" panose="02000000000000000000" pitchFamily="2" charset="0"/>
                <a:cs typeface="Arial" panose="020B0604020202020204" pitchFamily="34" charset="0"/>
              </a:rPr>
              <a:pPr algn="r"/>
              <a:t>‹N°›</a:t>
            </a:fld>
            <a:endParaRPr lang="en-US" sz="800" dirty="0">
              <a:solidFill>
                <a:schemeClr val="bg1"/>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38764210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2448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56" r:id="rId3"/>
    <p:sldLayoutId id="2147483750" r:id="rId4"/>
    <p:sldLayoutId id="2147483755" r:id="rId5"/>
    <p:sldLayoutId id="2147483754" r:id="rId6"/>
    <p:sldLayoutId id="2147483753" r:id="rId7"/>
    <p:sldLayoutId id="2147483752" r:id="rId8"/>
    <p:sldLayoutId id="2147483751" r:id="rId9"/>
    <p:sldLayoutId id="2147483758" r:id="rId10"/>
    <p:sldLayoutId id="2147483743" r:id="rId11"/>
    <p:sldLayoutId id="2147483759" r:id="rId12"/>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refdata.ch/fr/partenaires/inscription/base-de-donn&#233;es-des-partenaires-professionnels-gl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mailto:mathieu.ferchaud@ne.oai.ch"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partners.ivsk.ch/self-servic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489199" y="4722813"/>
            <a:ext cx="4458531" cy="428625"/>
          </a:xfrm>
        </p:spPr>
        <p:txBody>
          <a:bodyPr/>
          <a:lstStyle/>
          <a:p>
            <a:r>
              <a:rPr lang="fr-CH" dirty="0" smtClean="0"/>
              <a:t>Mercredi 19 janvier 2022</a:t>
            </a:r>
            <a:endParaRPr lang="fr-CH" dirty="0"/>
          </a:p>
        </p:txBody>
      </p:sp>
    </p:spTree>
    <p:extLst>
      <p:ext uri="{BB962C8B-B14F-4D97-AF65-F5344CB8AC3E}">
        <p14:creationId xmlns:p14="http://schemas.microsoft.com/office/powerpoint/2010/main" val="341693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050280" y="1786073"/>
            <a:ext cx="1906994" cy="4221622"/>
          </a:xfrm>
        </p:spPr>
        <p:txBody>
          <a:bodyPr/>
          <a:lstStyle/>
          <a:p>
            <a:r>
              <a:rPr lang="fr-CH" dirty="0" smtClean="0"/>
              <a:t>Personne de contact</a:t>
            </a:r>
          </a:p>
          <a:p>
            <a:endParaRPr lang="fr-CH" dirty="0"/>
          </a:p>
          <a:p>
            <a:r>
              <a:rPr lang="fr-CH" dirty="0" smtClean="0"/>
              <a:t>Brève description du site</a:t>
            </a:r>
          </a:p>
          <a:p>
            <a:endParaRPr lang="fr-CH" dirty="0"/>
          </a:p>
          <a:p>
            <a:r>
              <a:rPr lang="fr-CH" dirty="0" smtClean="0"/>
              <a:t>Remarque</a:t>
            </a:r>
            <a:endParaRPr lang="fr-CH" dirty="0"/>
          </a:p>
        </p:txBody>
      </p:sp>
      <p:sp>
        <p:nvSpPr>
          <p:cNvPr id="3" name="Titre 2"/>
          <p:cNvSpPr>
            <a:spLocks noGrp="1"/>
          </p:cNvSpPr>
          <p:nvPr>
            <p:ph type="title"/>
          </p:nvPr>
        </p:nvSpPr>
        <p:spPr>
          <a:xfrm>
            <a:off x="875175" y="952871"/>
            <a:ext cx="8082099" cy="448152"/>
          </a:xfrm>
        </p:spPr>
        <p:txBody>
          <a:bodyPr/>
          <a:lstStyle/>
          <a:p>
            <a:r>
              <a:rPr lang="fr-CH" sz="2800" dirty="0"/>
              <a:t>Partner Self-Service – </a:t>
            </a:r>
            <a:r>
              <a:rPr lang="fr-CH" sz="2800" dirty="0" smtClean="0"/>
              <a:t>Sites</a:t>
            </a:r>
            <a:endParaRPr lang="fr-CH" sz="2800" dirty="0"/>
          </a:p>
        </p:txBody>
      </p:sp>
      <p:pic>
        <p:nvPicPr>
          <p:cNvPr id="6" name="Image 5"/>
          <p:cNvPicPr>
            <a:picLocks noChangeAspect="1"/>
          </p:cNvPicPr>
          <p:nvPr/>
        </p:nvPicPr>
        <p:blipFill>
          <a:blip r:embed="rId2"/>
          <a:stretch>
            <a:fillRect/>
          </a:stretch>
        </p:blipFill>
        <p:spPr>
          <a:xfrm>
            <a:off x="179291" y="1664612"/>
            <a:ext cx="6731045" cy="4086707"/>
          </a:xfrm>
          <a:prstGeom prst="rect">
            <a:avLst/>
          </a:prstGeom>
        </p:spPr>
      </p:pic>
      <p:cxnSp>
        <p:nvCxnSpPr>
          <p:cNvPr id="11" name="Connecteur droit avec flèche 10"/>
          <p:cNvCxnSpPr/>
          <p:nvPr/>
        </p:nvCxnSpPr>
        <p:spPr>
          <a:xfrm flipH="1">
            <a:off x="2290274" y="1982624"/>
            <a:ext cx="4760006" cy="78621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067940" y="3492993"/>
            <a:ext cx="3982340" cy="64317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2580830" y="5039781"/>
            <a:ext cx="4469452" cy="7060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844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41832" y="1683520"/>
            <a:ext cx="8299247" cy="1324599"/>
          </a:xfrm>
        </p:spPr>
        <p:txBody>
          <a:bodyPr/>
          <a:lstStyle/>
          <a:p>
            <a:r>
              <a:rPr lang="fr-CH" sz="2000" dirty="0" smtClean="0"/>
              <a:t>Consultation et présentation identique à celle de Partner </a:t>
            </a:r>
            <a:r>
              <a:rPr lang="fr-CH" sz="2000" dirty="0" err="1" smtClean="0"/>
              <a:t>Search</a:t>
            </a:r>
            <a:endParaRPr lang="fr-CH" sz="2000" dirty="0" smtClean="0"/>
          </a:p>
          <a:p>
            <a:r>
              <a:rPr lang="fr-CH" sz="2000" dirty="0" smtClean="0"/>
              <a:t>Le fichier </a:t>
            </a:r>
            <a:r>
              <a:rPr lang="fr-CH" sz="2000" dirty="0" err="1" smtClean="0"/>
              <a:t>excel</a:t>
            </a:r>
            <a:r>
              <a:rPr lang="fr-CH" sz="2000" dirty="0" smtClean="0"/>
              <a:t> «Architecture </a:t>
            </a:r>
            <a:r>
              <a:rPr lang="fr-CH" sz="2000" dirty="0" err="1" smtClean="0"/>
              <a:t>PMngt</a:t>
            </a:r>
            <a:r>
              <a:rPr lang="fr-CH" sz="2000" dirty="0" smtClean="0"/>
              <a:t>» vous permettra de comprendre la construction du site. Le choix du nom de vos mesures vous restent libre</a:t>
            </a:r>
            <a:endParaRPr lang="fr-CH" sz="2000" dirty="0"/>
          </a:p>
        </p:txBody>
      </p:sp>
      <p:sp>
        <p:nvSpPr>
          <p:cNvPr id="3" name="Titre 2"/>
          <p:cNvSpPr>
            <a:spLocks noGrp="1"/>
          </p:cNvSpPr>
          <p:nvPr>
            <p:ph type="title"/>
          </p:nvPr>
        </p:nvSpPr>
        <p:spPr>
          <a:xfrm>
            <a:off x="558981" y="1106283"/>
            <a:ext cx="8082099" cy="483235"/>
          </a:xfrm>
        </p:spPr>
        <p:txBody>
          <a:bodyPr/>
          <a:lstStyle/>
          <a:p>
            <a:r>
              <a:rPr lang="fr-CH" sz="2800" dirty="0"/>
              <a:t>Partner Self-Service – </a:t>
            </a:r>
            <a:r>
              <a:rPr lang="fr-CH" sz="2800" dirty="0" smtClean="0"/>
              <a:t>Prestations</a:t>
            </a:r>
            <a:endParaRPr lang="fr-CH" sz="2800" dirty="0"/>
          </a:p>
        </p:txBody>
      </p:sp>
      <p:pic>
        <p:nvPicPr>
          <p:cNvPr id="6" name="Image 5"/>
          <p:cNvPicPr>
            <a:picLocks noChangeAspect="1"/>
          </p:cNvPicPr>
          <p:nvPr/>
        </p:nvPicPr>
        <p:blipFill>
          <a:blip r:embed="rId2"/>
          <a:stretch>
            <a:fillRect/>
          </a:stretch>
        </p:blipFill>
        <p:spPr>
          <a:xfrm>
            <a:off x="1279162" y="2822388"/>
            <a:ext cx="6424586" cy="3900642"/>
          </a:xfrm>
          <a:prstGeom prst="rect">
            <a:avLst/>
          </a:prstGeom>
        </p:spPr>
      </p:pic>
    </p:spTree>
    <p:extLst>
      <p:ext uri="{BB962C8B-B14F-4D97-AF65-F5344CB8AC3E}">
        <p14:creationId xmlns:p14="http://schemas.microsoft.com/office/powerpoint/2010/main" val="391140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621195" y="1733143"/>
            <a:ext cx="8454439" cy="4479650"/>
          </a:xfrm>
        </p:spPr>
        <p:txBody>
          <a:bodyPr/>
          <a:lstStyle/>
          <a:p>
            <a:r>
              <a:rPr lang="fr-CH" sz="2400" dirty="0" smtClean="0"/>
              <a:t>Par défaut: tableau récapitulatif des mesures (cf. convention)</a:t>
            </a:r>
          </a:p>
          <a:p>
            <a:r>
              <a:rPr lang="fr-CH" sz="2400" dirty="0" smtClean="0"/>
              <a:t>A ajouter: fiches produits selon modèle (délai 28.2.2022)</a:t>
            </a:r>
          </a:p>
          <a:p>
            <a:endParaRPr lang="fr-CH" sz="2400" dirty="0" smtClean="0"/>
          </a:p>
          <a:p>
            <a:r>
              <a:rPr lang="fr-CH" sz="2400" dirty="0"/>
              <a:t>	</a:t>
            </a:r>
            <a:r>
              <a:rPr lang="fr-CH" sz="2400" dirty="0" smtClean="0"/>
              <a:t>								</a:t>
            </a:r>
          </a:p>
          <a:p>
            <a:endParaRPr lang="fr-CH" sz="2400" dirty="0"/>
          </a:p>
          <a:p>
            <a:endParaRPr lang="fr-CH" sz="2400" dirty="0" smtClean="0"/>
          </a:p>
          <a:p>
            <a:endParaRPr lang="fr-CH" sz="2400" dirty="0"/>
          </a:p>
          <a:p>
            <a:endParaRPr lang="fr-CH" sz="2400" dirty="0" smtClean="0"/>
          </a:p>
        </p:txBody>
      </p:sp>
      <p:sp>
        <p:nvSpPr>
          <p:cNvPr id="3" name="Titre 2"/>
          <p:cNvSpPr>
            <a:spLocks noGrp="1"/>
          </p:cNvSpPr>
          <p:nvPr>
            <p:ph type="title"/>
          </p:nvPr>
        </p:nvSpPr>
        <p:spPr>
          <a:xfrm>
            <a:off x="558981" y="1106283"/>
            <a:ext cx="8082099" cy="423415"/>
          </a:xfrm>
        </p:spPr>
        <p:txBody>
          <a:bodyPr/>
          <a:lstStyle/>
          <a:p>
            <a:r>
              <a:rPr lang="fr-CH" sz="2800" dirty="0"/>
              <a:t>Partner Self-Service – </a:t>
            </a:r>
            <a:r>
              <a:rPr lang="fr-CH" sz="2800" dirty="0" smtClean="0"/>
              <a:t>Documents</a:t>
            </a:r>
            <a:endParaRPr lang="fr-CH" sz="2800" dirty="0"/>
          </a:p>
        </p:txBody>
      </p:sp>
      <p:pic>
        <p:nvPicPr>
          <p:cNvPr id="4" name="Image 3"/>
          <p:cNvPicPr>
            <a:picLocks noChangeAspect="1"/>
          </p:cNvPicPr>
          <p:nvPr/>
        </p:nvPicPr>
        <p:blipFill>
          <a:blip r:embed="rId2"/>
          <a:stretch>
            <a:fillRect/>
          </a:stretch>
        </p:blipFill>
        <p:spPr>
          <a:xfrm>
            <a:off x="1031392" y="2798971"/>
            <a:ext cx="6685459" cy="4059029"/>
          </a:xfrm>
          <a:prstGeom prst="rect">
            <a:avLst/>
          </a:prstGeom>
        </p:spPr>
      </p:pic>
      <p:cxnSp>
        <p:nvCxnSpPr>
          <p:cNvPr id="11" name="Connecteur droit avec flèche 10"/>
          <p:cNvCxnSpPr/>
          <p:nvPr/>
        </p:nvCxnSpPr>
        <p:spPr>
          <a:xfrm flipH="1">
            <a:off x="5935055" y="5015555"/>
            <a:ext cx="1978351"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86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75175" y="952871"/>
            <a:ext cx="8082099" cy="448152"/>
          </a:xfrm>
        </p:spPr>
        <p:txBody>
          <a:bodyPr/>
          <a:lstStyle/>
          <a:p>
            <a:r>
              <a:rPr lang="fr-CH" sz="2800" dirty="0"/>
              <a:t>Partner </a:t>
            </a:r>
            <a:r>
              <a:rPr lang="fr-CH" sz="2800" dirty="0" err="1"/>
              <a:t>Search</a:t>
            </a:r>
            <a:r>
              <a:rPr lang="fr-CH" sz="2800" dirty="0"/>
              <a:t> – filtres de </a:t>
            </a:r>
            <a:r>
              <a:rPr lang="fr-CH" sz="2800" dirty="0" smtClean="0"/>
              <a:t>recherche des CAI</a:t>
            </a:r>
            <a:endParaRPr lang="fr-CH" sz="2800" dirty="0"/>
          </a:p>
        </p:txBody>
      </p:sp>
      <p:pic>
        <p:nvPicPr>
          <p:cNvPr id="6" name="Image 5"/>
          <p:cNvPicPr>
            <a:picLocks noChangeAspect="1"/>
          </p:cNvPicPr>
          <p:nvPr/>
        </p:nvPicPr>
        <p:blipFill>
          <a:blip r:embed="rId2"/>
          <a:stretch>
            <a:fillRect/>
          </a:stretch>
        </p:blipFill>
        <p:spPr>
          <a:xfrm>
            <a:off x="750933" y="1418242"/>
            <a:ext cx="7854681" cy="4768913"/>
          </a:xfrm>
          <a:prstGeom prst="rect">
            <a:avLst/>
          </a:prstGeom>
        </p:spPr>
      </p:pic>
    </p:spTree>
    <p:extLst>
      <p:ext uri="{BB962C8B-B14F-4D97-AF65-F5344CB8AC3E}">
        <p14:creationId xmlns:p14="http://schemas.microsoft.com/office/powerpoint/2010/main" val="198579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19641" y="1529698"/>
            <a:ext cx="8955993" cy="4939468"/>
          </a:xfrm>
        </p:spPr>
        <p:txBody>
          <a:bodyPr/>
          <a:lstStyle/>
          <a:p>
            <a:r>
              <a:rPr lang="fr-CH" sz="2400" dirty="0"/>
              <a:t>6</a:t>
            </a:r>
            <a:r>
              <a:rPr lang="fr-CH" sz="2400" dirty="0" smtClean="0"/>
              <a:t> catégories </a:t>
            </a:r>
            <a:r>
              <a:rPr lang="fr-CH" sz="2400" u="sng" dirty="0" smtClean="0"/>
              <a:t>à renseigner sur les fiches produits</a:t>
            </a:r>
          </a:p>
          <a:p>
            <a:pPr marL="342900" indent="-342900">
              <a:buFontTx/>
              <a:buChar char="-"/>
            </a:pPr>
            <a:r>
              <a:rPr lang="fr-CH" sz="2200" dirty="0" smtClean="0"/>
              <a:t>Langues: 7 au choix + langue des signes et braille </a:t>
            </a:r>
            <a:r>
              <a:rPr lang="fr-CH" sz="1800" i="1" dirty="0" smtClean="0"/>
              <a:t>(par mesure)</a:t>
            </a:r>
          </a:p>
          <a:p>
            <a:pPr marL="342900" indent="-342900">
              <a:buFontTx/>
              <a:buChar char="-"/>
            </a:pPr>
            <a:r>
              <a:rPr lang="fr-CH" sz="2200" dirty="0" smtClean="0"/>
              <a:t>Spécialisations (tags): 15 au choix </a:t>
            </a:r>
            <a:r>
              <a:rPr lang="fr-CH" sz="1800" i="1" dirty="0" smtClean="0"/>
              <a:t>(par partenaire)</a:t>
            </a:r>
          </a:p>
          <a:p>
            <a:pPr marL="342900" indent="-342900">
              <a:buFontTx/>
              <a:buChar char="-"/>
            </a:pPr>
            <a:r>
              <a:rPr lang="fr-CH" sz="2200" dirty="0" smtClean="0"/>
              <a:t>Particularités (tags): 6 au choix </a:t>
            </a:r>
            <a:r>
              <a:rPr lang="fr-CH" sz="1800" i="1" dirty="0" smtClean="0"/>
              <a:t>(par partenaire)</a:t>
            </a:r>
          </a:p>
          <a:p>
            <a:pPr marL="342900" indent="-342900">
              <a:buFontTx/>
              <a:buChar char="-"/>
            </a:pPr>
            <a:r>
              <a:rPr lang="fr-CH" sz="2200" dirty="0" smtClean="0"/>
              <a:t>Domaines professionnels: 23 au choix </a:t>
            </a:r>
            <a:r>
              <a:rPr lang="fr-CH" sz="1800" i="1" dirty="0" smtClean="0"/>
              <a:t>(par mesure)</a:t>
            </a:r>
          </a:p>
          <a:p>
            <a:pPr marL="342900" indent="-342900">
              <a:buFontTx/>
              <a:buChar char="-"/>
            </a:pPr>
            <a:r>
              <a:rPr lang="fr-CH" sz="2200" dirty="0" smtClean="0"/>
              <a:t>Métiers CFC, AFP et </a:t>
            </a:r>
            <a:r>
              <a:rPr lang="fr-CH" sz="2200" dirty="0" err="1" smtClean="0"/>
              <a:t>Fpra</a:t>
            </a:r>
            <a:r>
              <a:rPr lang="fr-CH" sz="2200" dirty="0" smtClean="0"/>
              <a:t>: 336 au choix </a:t>
            </a:r>
            <a:r>
              <a:rPr lang="fr-CH" sz="1800" i="1" dirty="0" smtClean="0"/>
              <a:t>(par mesure)</a:t>
            </a:r>
          </a:p>
          <a:p>
            <a:r>
              <a:rPr lang="fr-CH" sz="2400" dirty="0" smtClean="0"/>
              <a:t>8 catégories renseignées par les mesures proposées</a:t>
            </a:r>
          </a:p>
          <a:p>
            <a:pPr marL="342900" indent="-342900">
              <a:buFontTx/>
              <a:buChar char="-"/>
            </a:pPr>
            <a:r>
              <a:rPr lang="fr-CH" sz="1800" dirty="0" smtClean="0"/>
              <a:t>Mesure d’instruction médico-professionnelle	- MIP</a:t>
            </a:r>
          </a:p>
          <a:p>
            <a:pPr marL="342900" indent="-342900">
              <a:buFontTx/>
              <a:buChar char="-"/>
            </a:pPr>
            <a:r>
              <a:rPr lang="fr-CH" sz="1800" dirty="0" smtClean="0"/>
              <a:t>1ère formation professionnelle				- MR</a:t>
            </a:r>
          </a:p>
          <a:p>
            <a:pPr marL="342900" indent="-342900">
              <a:buFontTx/>
              <a:buChar char="-"/>
            </a:pPr>
            <a:r>
              <a:rPr lang="fr-CH" sz="1800" dirty="0" smtClean="0"/>
              <a:t>Conseil et suivi						- Orientation professionnelle</a:t>
            </a:r>
          </a:p>
          <a:p>
            <a:pPr marL="342900" indent="-342900">
              <a:buFontTx/>
              <a:buChar char="-"/>
            </a:pPr>
            <a:r>
              <a:rPr lang="fr-CH" sz="1800" dirty="0" err="1" smtClean="0"/>
              <a:t>Collocamento</a:t>
            </a:r>
            <a:r>
              <a:rPr lang="fr-CH" sz="1800" dirty="0" smtClean="0"/>
              <a:t> (location de services)			- Hébergement</a:t>
            </a:r>
          </a:p>
          <a:p>
            <a:r>
              <a:rPr lang="fr-CH" sz="2400" dirty="0" smtClean="0"/>
              <a:t>1 catégorie géolocalisation par </a:t>
            </a:r>
            <a:r>
              <a:rPr lang="fr-CH" sz="2400" dirty="0" err="1" smtClean="0"/>
              <a:t>google-map</a:t>
            </a:r>
            <a:r>
              <a:rPr lang="fr-CH" sz="2400" dirty="0"/>
              <a:t>	</a:t>
            </a:r>
            <a:r>
              <a:rPr lang="fr-CH" sz="2400" dirty="0" smtClean="0"/>
              <a:t>								</a:t>
            </a:r>
          </a:p>
          <a:p>
            <a:endParaRPr lang="fr-CH" sz="2400" dirty="0"/>
          </a:p>
          <a:p>
            <a:endParaRPr lang="fr-CH" sz="2400" dirty="0" smtClean="0"/>
          </a:p>
          <a:p>
            <a:endParaRPr lang="fr-CH" sz="2400" dirty="0"/>
          </a:p>
          <a:p>
            <a:endParaRPr lang="fr-CH" sz="2400" dirty="0" smtClean="0"/>
          </a:p>
        </p:txBody>
      </p:sp>
      <p:sp>
        <p:nvSpPr>
          <p:cNvPr id="3" name="Titre 2"/>
          <p:cNvSpPr>
            <a:spLocks noGrp="1"/>
          </p:cNvSpPr>
          <p:nvPr>
            <p:ph type="title"/>
          </p:nvPr>
        </p:nvSpPr>
        <p:spPr>
          <a:xfrm>
            <a:off x="558981" y="1106283"/>
            <a:ext cx="8082099" cy="423415"/>
          </a:xfrm>
        </p:spPr>
        <p:txBody>
          <a:bodyPr/>
          <a:lstStyle/>
          <a:p>
            <a:r>
              <a:rPr lang="fr-CH" sz="2800" dirty="0"/>
              <a:t>Partner </a:t>
            </a:r>
            <a:r>
              <a:rPr lang="fr-CH" sz="2800" dirty="0" err="1"/>
              <a:t>Search</a:t>
            </a:r>
            <a:r>
              <a:rPr lang="fr-CH" sz="2800" dirty="0"/>
              <a:t> – filtres de recherche des CAI</a:t>
            </a:r>
          </a:p>
        </p:txBody>
      </p:sp>
    </p:spTree>
    <p:extLst>
      <p:ext uri="{BB962C8B-B14F-4D97-AF65-F5344CB8AC3E}">
        <p14:creationId xmlns:p14="http://schemas.microsoft.com/office/powerpoint/2010/main" val="318776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106283"/>
            <a:ext cx="9034085" cy="5484981"/>
          </a:xfrm>
          <a:prstGeom prst="rect">
            <a:avLst/>
          </a:prstGeom>
        </p:spPr>
      </p:pic>
      <p:sp>
        <p:nvSpPr>
          <p:cNvPr id="3" name="Titre 2"/>
          <p:cNvSpPr>
            <a:spLocks noGrp="1"/>
          </p:cNvSpPr>
          <p:nvPr>
            <p:ph type="title"/>
          </p:nvPr>
        </p:nvSpPr>
        <p:spPr>
          <a:xfrm>
            <a:off x="-1" y="3640508"/>
            <a:ext cx="1974079" cy="2845750"/>
          </a:xfrm>
          <a:solidFill>
            <a:schemeClr val="bg1"/>
          </a:solidFill>
          <a:ln w="19050">
            <a:solidFill>
              <a:srgbClr val="AE1F47"/>
            </a:solidFill>
          </a:ln>
        </p:spPr>
        <p:txBody>
          <a:bodyPr/>
          <a:lstStyle/>
          <a:p>
            <a:r>
              <a:rPr lang="fr-CH" sz="3200" dirty="0" err="1" smtClean="0">
                <a:solidFill>
                  <a:srgbClr val="42525A"/>
                </a:solidFill>
              </a:rPr>
              <a:t>Informa-tions</a:t>
            </a:r>
            <a:r>
              <a:rPr lang="fr-CH" sz="3200" dirty="0" smtClean="0">
                <a:solidFill>
                  <a:srgbClr val="42525A"/>
                </a:solidFill>
              </a:rPr>
              <a:t> </a:t>
            </a:r>
            <a:r>
              <a:rPr lang="fr-CH" sz="3200" dirty="0" err="1" smtClean="0">
                <a:solidFill>
                  <a:srgbClr val="42525A"/>
                </a:solidFill>
              </a:rPr>
              <a:t>géné-rales</a:t>
            </a:r>
            <a:r>
              <a:rPr lang="fr-CH" sz="3200" dirty="0">
                <a:solidFill>
                  <a:srgbClr val="42525A"/>
                </a:solidFill>
              </a:rPr>
              <a:t/>
            </a:r>
            <a:br>
              <a:rPr lang="fr-CH" sz="3200" dirty="0">
                <a:solidFill>
                  <a:srgbClr val="42525A"/>
                </a:solidFill>
              </a:rPr>
            </a:br>
            <a:r>
              <a:rPr lang="fr-CH" sz="2400" dirty="0" smtClean="0">
                <a:solidFill>
                  <a:srgbClr val="42525A"/>
                </a:solidFill>
              </a:rPr>
              <a:t>(cf. slide 8)</a:t>
            </a:r>
            <a:endParaRPr lang="fr-CH" sz="2400" dirty="0">
              <a:solidFill>
                <a:srgbClr val="42525A"/>
              </a:solidFill>
            </a:endParaRPr>
          </a:p>
        </p:txBody>
      </p:sp>
      <p:cxnSp>
        <p:nvCxnSpPr>
          <p:cNvPr id="5" name="Connecteur droit avec flèche 4"/>
          <p:cNvCxnSpPr/>
          <p:nvPr/>
        </p:nvCxnSpPr>
        <p:spPr>
          <a:xfrm flipH="1">
            <a:off x="5764140" y="3443955"/>
            <a:ext cx="1115225" cy="48628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879365" y="1529698"/>
            <a:ext cx="2020918" cy="2923877"/>
          </a:xfrm>
          <a:prstGeom prst="rect">
            <a:avLst/>
          </a:prstGeom>
          <a:solidFill>
            <a:schemeClr val="bg1"/>
          </a:solidFill>
          <a:ln w="19050">
            <a:solidFill>
              <a:srgbClr val="AE1F47"/>
            </a:solidFill>
          </a:ln>
        </p:spPr>
        <p:txBody>
          <a:bodyPr vert="horz" wrap="square" rtlCol="0">
            <a:spAutoFit/>
          </a:bodyPr>
          <a:lstStyle/>
          <a:p>
            <a:r>
              <a:rPr lang="fr-CH" sz="3200" dirty="0" err="1" smtClean="0">
                <a:solidFill>
                  <a:srgbClr val="42525A"/>
                </a:solidFill>
                <a:latin typeface="Arial" panose="020B0604020202020204" pitchFamily="34" charset="0"/>
                <a:ea typeface="Roboto Light" panose="02000000000000000000" pitchFamily="2" charset="0"/>
                <a:cs typeface="Arial" panose="020B0604020202020204" pitchFamily="34" charset="0"/>
              </a:rPr>
              <a:t>Informa-tions</a:t>
            </a:r>
            <a:r>
              <a:rPr lang="fr-CH" sz="32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 des différents sites du partenaire</a:t>
            </a:r>
          </a:p>
          <a:p>
            <a:r>
              <a:rPr lang="fr-CH" sz="2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(cf. slide 10)</a:t>
            </a:r>
            <a:endParaRPr lang="fr-CH" sz="2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cxnSp>
        <p:nvCxnSpPr>
          <p:cNvPr id="8" name="Connecteur droit avec flèche 7"/>
          <p:cNvCxnSpPr/>
          <p:nvPr/>
        </p:nvCxnSpPr>
        <p:spPr>
          <a:xfrm flipH="1">
            <a:off x="4153256" y="2640650"/>
            <a:ext cx="2878510" cy="116222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416466" y="4939859"/>
            <a:ext cx="64307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666430" y="4083247"/>
            <a:ext cx="2882660" cy="48628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059536" y="242824"/>
            <a:ext cx="4597638" cy="1000274"/>
          </a:xfrm>
          <a:prstGeom prst="rect">
            <a:avLst/>
          </a:prstGeom>
          <a:solidFill>
            <a:schemeClr val="bg1"/>
          </a:solidFill>
          <a:ln w="28575">
            <a:solidFill>
              <a:srgbClr val="AE1F47"/>
            </a:solidFill>
          </a:ln>
        </p:spPr>
        <p:txBody>
          <a:bodyPr wrap="square" rtlCol="0">
            <a:spAutoFit/>
          </a:bodyPr>
          <a:lstStyle/>
          <a:p>
            <a:pPr algn="ctr"/>
            <a:r>
              <a:rPr lang="fr-CH" sz="4100" dirty="0" smtClean="0">
                <a:solidFill>
                  <a:srgbClr val="AE1F47"/>
                </a:solidFill>
                <a:latin typeface="Arial" panose="020B0604020202020204" pitchFamily="34" charset="0"/>
                <a:ea typeface="Roboto Light" panose="02000000000000000000" pitchFamily="2" charset="0"/>
                <a:cs typeface="Arial" panose="020B0604020202020204" pitchFamily="34" charset="0"/>
              </a:rPr>
              <a:t>Partner </a:t>
            </a:r>
            <a:r>
              <a:rPr lang="fr-CH" sz="4100" dirty="0" err="1" smtClean="0">
                <a:solidFill>
                  <a:srgbClr val="AE1F47"/>
                </a:solidFill>
                <a:latin typeface="Arial" panose="020B0604020202020204" pitchFamily="34" charset="0"/>
                <a:ea typeface="Roboto Light" panose="02000000000000000000" pitchFamily="2" charset="0"/>
                <a:cs typeface="Arial" panose="020B0604020202020204" pitchFamily="34" charset="0"/>
              </a:rPr>
              <a:t>Search</a:t>
            </a:r>
            <a:endParaRPr lang="fr-CH" sz="4100" dirty="0" smtClean="0">
              <a:solidFill>
                <a:srgbClr val="AE1F47"/>
              </a:solidFill>
              <a:latin typeface="Arial" panose="020B0604020202020204" pitchFamily="34" charset="0"/>
              <a:ea typeface="Roboto Light" panose="02000000000000000000" pitchFamily="2" charset="0"/>
              <a:cs typeface="Arial" panose="020B0604020202020204" pitchFamily="34" charset="0"/>
            </a:endParaRPr>
          </a:p>
          <a:p>
            <a:pPr algn="ctr"/>
            <a:r>
              <a:rPr lang="fr-CH" dirty="0" smtClean="0">
                <a:solidFill>
                  <a:srgbClr val="AE1F47"/>
                </a:solidFill>
                <a:latin typeface="Arial" panose="020B0604020202020204" pitchFamily="34" charset="0"/>
                <a:ea typeface="Roboto Light" panose="02000000000000000000" pitchFamily="2" charset="0"/>
                <a:cs typeface="Arial" panose="020B0604020202020204" pitchFamily="34" charset="0"/>
              </a:rPr>
              <a:t>(haut d’écran)</a:t>
            </a:r>
            <a:endParaRPr lang="fr-CH" dirty="0">
              <a:solidFill>
                <a:srgbClr val="AE1F47"/>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3658358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4004" y="1037917"/>
            <a:ext cx="8921717" cy="5416756"/>
          </a:xfrm>
          <a:prstGeom prst="rect">
            <a:avLst/>
          </a:prstGeom>
        </p:spPr>
      </p:pic>
      <p:sp>
        <p:nvSpPr>
          <p:cNvPr id="2" name="Espace réservé du texte 1"/>
          <p:cNvSpPr>
            <a:spLocks noGrp="1"/>
          </p:cNvSpPr>
          <p:nvPr>
            <p:ph type="body" sz="quarter" idx="13"/>
          </p:nvPr>
        </p:nvSpPr>
        <p:spPr>
          <a:xfrm>
            <a:off x="6947731" y="2033899"/>
            <a:ext cx="1939895" cy="2390054"/>
          </a:xfrm>
          <a:solidFill>
            <a:schemeClr val="bg1"/>
          </a:solidFill>
          <a:ln w="19050">
            <a:solidFill>
              <a:srgbClr val="AE1F47"/>
            </a:solidFill>
          </a:ln>
        </p:spPr>
        <p:txBody>
          <a:bodyPr/>
          <a:lstStyle/>
          <a:p>
            <a:pPr algn="ctr"/>
            <a:endParaRPr lang="fr-CH" sz="3200" dirty="0" smtClean="0"/>
          </a:p>
          <a:p>
            <a:pPr algn="ctr"/>
            <a:r>
              <a:rPr lang="fr-CH" sz="3200" dirty="0" smtClean="0"/>
              <a:t>Mesures</a:t>
            </a:r>
          </a:p>
          <a:p>
            <a:pPr algn="ctr"/>
            <a:r>
              <a:rPr lang="fr-CH" sz="2400" dirty="0" smtClean="0"/>
              <a:t>(cf. slide 11)</a:t>
            </a:r>
            <a:endParaRPr lang="fr-CH" sz="2400" dirty="0"/>
          </a:p>
        </p:txBody>
      </p:sp>
      <p:sp>
        <p:nvSpPr>
          <p:cNvPr id="3" name="Titre 2"/>
          <p:cNvSpPr>
            <a:spLocks noGrp="1"/>
          </p:cNvSpPr>
          <p:nvPr>
            <p:ph type="title"/>
          </p:nvPr>
        </p:nvSpPr>
        <p:spPr>
          <a:xfrm>
            <a:off x="2555194" y="257492"/>
            <a:ext cx="4110526" cy="938919"/>
          </a:xfrm>
          <a:solidFill>
            <a:schemeClr val="bg1"/>
          </a:solidFill>
          <a:ln w="28575">
            <a:solidFill>
              <a:srgbClr val="AE1F47"/>
            </a:solidFill>
          </a:ln>
        </p:spPr>
        <p:txBody>
          <a:bodyPr/>
          <a:lstStyle/>
          <a:p>
            <a:pPr algn="ctr"/>
            <a:r>
              <a:rPr lang="fr-CH" sz="4100" dirty="0" smtClean="0"/>
              <a:t>Partner </a:t>
            </a:r>
            <a:r>
              <a:rPr lang="fr-CH" sz="4100" dirty="0" err="1" smtClean="0"/>
              <a:t>Search</a:t>
            </a:r>
            <a:r>
              <a:rPr lang="fr-CH" dirty="0" smtClean="0"/>
              <a:t/>
            </a:r>
            <a:br>
              <a:rPr lang="fr-CH" dirty="0" smtClean="0"/>
            </a:br>
            <a:r>
              <a:rPr lang="fr-CH" sz="1800" dirty="0" smtClean="0"/>
              <a:t>(bas d’écran)</a:t>
            </a:r>
            <a:endParaRPr lang="fr-CH" sz="1800" dirty="0"/>
          </a:p>
        </p:txBody>
      </p:sp>
      <p:sp>
        <p:nvSpPr>
          <p:cNvPr id="6" name="ZoneTexte 5"/>
          <p:cNvSpPr txBox="1"/>
          <p:nvPr/>
        </p:nvSpPr>
        <p:spPr>
          <a:xfrm>
            <a:off x="6597353" y="5037437"/>
            <a:ext cx="2290273" cy="954107"/>
          </a:xfrm>
          <a:prstGeom prst="rect">
            <a:avLst/>
          </a:prstGeom>
          <a:solidFill>
            <a:schemeClr val="bg1"/>
          </a:solidFill>
          <a:ln w="19050">
            <a:solidFill>
              <a:srgbClr val="AE1F47"/>
            </a:solidFill>
          </a:ln>
        </p:spPr>
        <p:txBody>
          <a:bodyPr wrap="square" rtlCol="0">
            <a:spAutoFit/>
          </a:bodyPr>
          <a:lstStyle/>
          <a:p>
            <a:r>
              <a:rPr lang="fr-CH" sz="32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Documents</a:t>
            </a:r>
          </a:p>
          <a:p>
            <a:r>
              <a:rPr lang="fr-CH" sz="2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(cf. slide 12)</a:t>
            </a:r>
            <a:endParaRPr lang="fr-CH" sz="2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9" name="ZoneTexte 8"/>
          <p:cNvSpPr txBox="1"/>
          <p:nvPr/>
        </p:nvSpPr>
        <p:spPr>
          <a:xfrm>
            <a:off x="94004" y="5500566"/>
            <a:ext cx="1880075" cy="954107"/>
          </a:xfrm>
          <a:prstGeom prst="rect">
            <a:avLst/>
          </a:prstGeom>
          <a:solidFill>
            <a:schemeClr val="bg1"/>
          </a:solidFill>
          <a:ln w="19050">
            <a:solidFill>
              <a:srgbClr val="AE1F47"/>
            </a:solidFill>
          </a:ln>
        </p:spPr>
        <p:txBody>
          <a:bodyPr wrap="square" rtlCol="0">
            <a:spAutoFit/>
          </a:bodyPr>
          <a:lstStyle/>
          <a:p>
            <a:r>
              <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Lien évaluation</a:t>
            </a:r>
            <a:endParaRPr lang="fr-CH" sz="28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cxnSp>
        <p:nvCxnSpPr>
          <p:cNvPr id="13" name="Connecteur droit avec flèche 12"/>
          <p:cNvCxnSpPr/>
          <p:nvPr/>
        </p:nvCxnSpPr>
        <p:spPr>
          <a:xfrm>
            <a:off x="1845892" y="6093151"/>
            <a:ext cx="4144710" cy="16237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52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28187" y="1683521"/>
            <a:ext cx="8827805" cy="4572000"/>
          </a:xfrm>
        </p:spPr>
        <p:txBody>
          <a:bodyPr/>
          <a:lstStyle/>
          <a:p>
            <a:pPr marL="342900" indent="-342900">
              <a:buFont typeface="Wingdings" panose="05000000000000000000" pitchFamily="2" charset="2"/>
              <a:buChar char="Ø"/>
            </a:pPr>
            <a:r>
              <a:rPr lang="fr-CH" sz="2400" dirty="0" smtClean="0"/>
              <a:t>Toutes les modifications validées par le </a:t>
            </a:r>
            <a:r>
              <a:rPr lang="fr-CH" sz="2400" dirty="0" err="1" smtClean="0"/>
              <a:t>MdC</a:t>
            </a:r>
            <a:r>
              <a:rPr lang="fr-CH" sz="2400" dirty="0" smtClean="0"/>
              <a:t> (notification sur la page du partenaire dans Partner Management; </a:t>
            </a:r>
            <a:r>
              <a:rPr lang="fr-CH" sz="2400" b="1" dirty="0" smtClean="0"/>
              <a:t>aucun message automatique</a:t>
            </a:r>
            <a:r>
              <a:rPr lang="fr-CH" sz="2400" dirty="0" smtClean="0"/>
              <a:t>)</a:t>
            </a:r>
          </a:p>
          <a:p>
            <a:pPr marL="342900" indent="-342900">
              <a:buFont typeface="Wingdings" panose="05000000000000000000" pitchFamily="2" charset="2"/>
              <a:buChar char="Ø"/>
            </a:pPr>
            <a:r>
              <a:rPr lang="fr-CH" sz="2400" dirty="0" smtClean="0"/>
              <a:t>Visibilité aux CAI (toute la Suisse) uniquement après la validation</a:t>
            </a:r>
          </a:p>
          <a:p>
            <a:pPr marL="342900" indent="-342900">
              <a:buFont typeface="Wingdings" panose="05000000000000000000" pitchFamily="2" charset="2"/>
              <a:buChar char="Ø"/>
            </a:pPr>
            <a:r>
              <a:rPr lang="fr-CH" sz="2400" dirty="0" smtClean="0"/>
              <a:t>Demande de validation à chaque «actualisation» (vs «interrompre») même si rien n’a été modifié</a:t>
            </a:r>
          </a:p>
          <a:p>
            <a:pPr marL="342900" indent="-342900">
              <a:buFont typeface="Wingdings" panose="05000000000000000000" pitchFamily="2" charset="2"/>
              <a:buChar char="Ø"/>
            </a:pPr>
            <a:r>
              <a:rPr lang="fr-CH" sz="2400" dirty="0" smtClean="0"/>
              <a:t>Adresses de l’institution et des sites à entrer par le </a:t>
            </a:r>
            <a:r>
              <a:rPr lang="fr-CH" sz="2400" dirty="0" err="1" smtClean="0"/>
              <a:t>MdC</a:t>
            </a:r>
            <a:endParaRPr lang="fr-CH" sz="2400" dirty="0" smtClean="0"/>
          </a:p>
          <a:p>
            <a:pPr marL="342900" indent="-342900">
              <a:buFont typeface="Wingdings" panose="05000000000000000000" pitchFamily="2" charset="2"/>
              <a:buChar char="Ø"/>
            </a:pPr>
            <a:r>
              <a:rPr lang="fr-CH" sz="2400" dirty="0" smtClean="0"/>
              <a:t>Les «tags» à informer par le </a:t>
            </a:r>
            <a:r>
              <a:rPr lang="fr-CH" sz="2400" dirty="0" err="1" smtClean="0"/>
              <a:t>MdC</a:t>
            </a:r>
            <a:r>
              <a:rPr lang="fr-CH" sz="2400" dirty="0" smtClean="0"/>
              <a:t> (cf. fiche produit)</a:t>
            </a:r>
          </a:p>
          <a:p>
            <a:pPr marL="342900" indent="-342900">
              <a:buFont typeface="Wingdings" panose="05000000000000000000" pitchFamily="2" charset="2"/>
              <a:buChar char="Ø"/>
            </a:pPr>
            <a:endParaRPr lang="fr-CH" sz="2400" dirty="0" smtClean="0"/>
          </a:p>
          <a:p>
            <a:pPr marL="342900" indent="-342900">
              <a:buFont typeface="Wingdings" panose="05000000000000000000" pitchFamily="2" charset="2"/>
              <a:buChar char="Ø"/>
            </a:pPr>
            <a:r>
              <a:rPr lang="fr-CH" sz="2400" dirty="0" smtClean="0">
                <a:solidFill>
                  <a:srgbClr val="AE1F47"/>
                </a:solidFill>
              </a:rPr>
              <a:t>Choix d’envoi d’un seul accès (adresse mail) par partenaire</a:t>
            </a:r>
          </a:p>
        </p:txBody>
      </p:sp>
      <p:sp>
        <p:nvSpPr>
          <p:cNvPr id="3" name="Titre 2"/>
          <p:cNvSpPr>
            <a:spLocks noGrp="1"/>
          </p:cNvSpPr>
          <p:nvPr>
            <p:ph type="title"/>
          </p:nvPr>
        </p:nvSpPr>
        <p:spPr/>
        <p:txBody>
          <a:bodyPr/>
          <a:lstStyle/>
          <a:p>
            <a:r>
              <a:rPr lang="fr-CH" sz="2800" dirty="0"/>
              <a:t>Partner Self-Service – </a:t>
            </a:r>
            <a:r>
              <a:rPr lang="fr-CH" sz="2800" dirty="0" smtClean="0"/>
              <a:t>Quelques principes</a:t>
            </a:r>
            <a:endParaRPr lang="fr-CH" sz="2800" dirty="0"/>
          </a:p>
        </p:txBody>
      </p:sp>
    </p:spTree>
    <p:extLst>
      <p:ext uri="{BB962C8B-B14F-4D97-AF65-F5344CB8AC3E}">
        <p14:creationId xmlns:p14="http://schemas.microsoft.com/office/powerpoint/2010/main" val="3341640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90557" y="1671151"/>
            <a:ext cx="8648343" cy="4704012"/>
          </a:xfrm>
        </p:spPr>
        <p:txBody>
          <a:bodyPr/>
          <a:lstStyle/>
          <a:p>
            <a:pPr marL="457200" indent="-457200">
              <a:buFont typeface="Wingdings" panose="05000000000000000000" pitchFamily="2" charset="2"/>
              <a:buChar char="Ø"/>
            </a:pPr>
            <a:r>
              <a:rPr lang="fr-CH" dirty="0" smtClean="0"/>
              <a:t>CP avec Conditions Générales du Contrat (CGC)</a:t>
            </a:r>
          </a:p>
          <a:p>
            <a:pPr marL="342900" indent="-342900">
              <a:buFont typeface="Arial" panose="020B0604020202020204" pitchFamily="34" charset="0"/>
              <a:buChar char="•"/>
            </a:pPr>
            <a:r>
              <a:rPr lang="fr-CH" sz="2000" dirty="0" smtClean="0"/>
              <a:t>Tenue d’une comptabilité analytique (art. 3.3)</a:t>
            </a:r>
          </a:p>
          <a:p>
            <a:pPr marL="342900" indent="-342900">
              <a:buFont typeface="Arial" panose="020B0604020202020204" pitchFamily="34" charset="0"/>
              <a:buChar char="•"/>
            </a:pPr>
            <a:r>
              <a:rPr lang="fr-CH" sz="2000" dirty="0" smtClean="0"/>
              <a:t>Base de financement des prestations (art. 4)</a:t>
            </a:r>
          </a:p>
          <a:p>
            <a:pPr marL="342900" indent="-342900">
              <a:buFont typeface="Arial" panose="020B0604020202020204" pitchFamily="34" charset="0"/>
              <a:buChar char="•"/>
            </a:pPr>
            <a:r>
              <a:rPr lang="fr-CH" sz="2000" dirty="0" smtClean="0"/>
              <a:t>Documents à remettre (art. 8) </a:t>
            </a:r>
          </a:p>
          <a:p>
            <a:pPr marL="457200" indent="-457200">
              <a:buFont typeface="Wingdings" panose="05000000000000000000" pitchFamily="2" charset="2"/>
              <a:buChar char="Ø"/>
            </a:pPr>
            <a:r>
              <a:rPr lang="fr-CH" dirty="0" smtClean="0"/>
              <a:t>CP avec Conditions Cadres du contrat (</a:t>
            </a:r>
            <a:r>
              <a:rPr lang="fr-CH" dirty="0" err="1" smtClean="0"/>
              <a:t>CCdres</a:t>
            </a:r>
            <a:r>
              <a:rPr lang="fr-CH" dirty="0" smtClean="0"/>
              <a:t>)</a:t>
            </a:r>
          </a:p>
          <a:p>
            <a:pPr marL="457200" indent="-457200">
              <a:buFont typeface="Arial" panose="020B0604020202020204" pitchFamily="34" charset="0"/>
              <a:buChar char="•"/>
            </a:pPr>
            <a:r>
              <a:rPr lang="fr-CH" sz="2000" dirty="0" smtClean="0"/>
              <a:t>Documents à remettre (art.7) à la demande dans un délai convenu, raisonnable</a:t>
            </a:r>
          </a:p>
          <a:p>
            <a:pPr marL="457200" indent="-457200">
              <a:buFont typeface="Wingdings" panose="05000000000000000000" pitchFamily="2" charset="2"/>
              <a:buChar char="Ø"/>
            </a:pPr>
            <a:r>
              <a:rPr lang="fr-CH" dirty="0" smtClean="0"/>
              <a:t>CP prix au cas par cas (</a:t>
            </a:r>
            <a:r>
              <a:rPr lang="fr-CH" dirty="0" err="1" smtClean="0"/>
              <a:t>CpC</a:t>
            </a:r>
            <a:r>
              <a:rPr lang="fr-CH" dirty="0" smtClean="0"/>
              <a:t>)</a:t>
            </a:r>
          </a:p>
          <a:p>
            <a:pPr marL="457200" indent="-457200">
              <a:buFont typeface="Arial" panose="020B0604020202020204" pitchFamily="34" charset="0"/>
              <a:buChar char="•"/>
            </a:pPr>
            <a:r>
              <a:rPr lang="fr-CH" sz="2000" dirty="0" smtClean="0"/>
              <a:t>Date de début et de fin du mandat</a:t>
            </a:r>
          </a:p>
          <a:p>
            <a:pPr marL="457200" indent="-457200">
              <a:buFont typeface="Arial" panose="020B0604020202020204" pitchFamily="34" charset="0"/>
              <a:buChar char="•"/>
            </a:pPr>
            <a:r>
              <a:rPr lang="fr-CH" sz="2000" dirty="0" smtClean="0"/>
              <a:t>Initiales et n° AVS de la personne assurée</a:t>
            </a:r>
          </a:p>
          <a:p>
            <a:r>
              <a:rPr lang="fr-CH" b="1" dirty="0" smtClean="0">
                <a:solidFill>
                  <a:srgbClr val="AE1F47"/>
                </a:solidFill>
              </a:rPr>
              <a:t>=&gt; Suppression de la Convention de Coaching</a:t>
            </a:r>
            <a:endParaRPr lang="fr-CH" b="1" dirty="0">
              <a:solidFill>
                <a:srgbClr val="AE1F47"/>
              </a:solidFill>
            </a:endParaRPr>
          </a:p>
        </p:txBody>
      </p:sp>
      <p:sp>
        <p:nvSpPr>
          <p:cNvPr id="3" name="Titre 2"/>
          <p:cNvSpPr>
            <a:spLocks noGrp="1"/>
          </p:cNvSpPr>
          <p:nvPr>
            <p:ph type="title"/>
          </p:nvPr>
        </p:nvSpPr>
        <p:spPr/>
        <p:txBody>
          <a:bodyPr/>
          <a:lstStyle/>
          <a:p>
            <a:r>
              <a:rPr lang="fr-CH" dirty="0" smtClean="0"/>
              <a:t>Conventions de prestations (CP)</a:t>
            </a:r>
            <a:endParaRPr lang="fr-CH" dirty="0"/>
          </a:p>
        </p:txBody>
      </p:sp>
    </p:spTree>
    <p:extLst>
      <p:ext uri="{BB962C8B-B14F-4D97-AF65-F5344CB8AC3E}">
        <p14:creationId xmlns:p14="http://schemas.microsoft.com/office/powerpoint/2010/main" val="2226010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1755648"/>
            <a:ext cx="8082098" cy="4325112"/>
          </a:xfrm>
        </p:spPr>
        <p:txBody>
          <a:bodyPr/>
          <a:lstStyle/>
          <a:p>
            <a:pPr marL="342900" indent="-342900">
              <a:spcAft>
                <a:spcPts val="600"/>
              </a:spcAft>
              <a:buFont typeface="Arial" panose="020B0604020202020204" pitchFamily="34" charset="0"/>
              <a:buChar char="•"/>
            </a:pPr>
            <a:r>
              <a:rPr lang="fr-FR" sz="1800" dirty="0"/>
              <a:t>Avec l’introduction du DC-AI, </a:t>
            </a:r>
            <a:r>
              <a:rPr lang="fr-FR" sz="1800" dirty="0" smtClean="0"/>
              <a:t>l’accent est mis de </a:t>
            </a:r>
            <a:r>
              <a:rPr lang="fr-FR" sz="1800" dirty="0"/>
              <a:t>manière accrue sur </a:t>
            </a:r>
            <a:r>
              <a:rPr lang="fr-FR" sz="1800" u="sng" dirty="0">
                <a:solidFill>
                  <a:srgbClr val="AE1F47"/>
                </a:solidFill>
              </a:rPr>
              <a:t>le résultat et l’efficacité des mesures</a:t>
            </a:r>
            <a:r>
              <a:rPr lang="fr-FR" sz="1800" dirty="0">
                <a:solidFill>
                  <a:srgbClr val="AE1F47"/>
                </a:solidFill>
              </a:rPr>
              <a:t> </a:t>
            </a:r>
            <a:r>
              <a:rPr lang="fr-FR" sz="1800" dirty="0"/>
              <a:t>de réadaptation.</a:t>
            </a:r>
          </a:p>
          <a:p>
            <a:pPr marL="342900" indent="-342900">
              <a:spcAft>
                <a:spcPts val="600"/>
              </a:spcAft>
              <a:buFont typeface="Arial" panose="020B0604020202020204" pitchFamily="34" charset="0"/>
              <a:buChar char="•"/>
            </a:pPr>
            <a:r>
              <a:rPr lang="fr-FR" sz="1800" dirty="0"/>
              <a:t>Les tarifs des prestations convenues sont basés sur </a:t>
            </a:r>
            <a:r>
              <a:rPr lang="fr-FR" sz="1800" u="sng" dirty="0">
                <a:solidFill>
                  <a:srgbClr val="AE1F47"/>
                </a:solidFill>
              </a:rPr>
              <a:t>les critères locaux usuels</a:t>
            </a:r>
            <a:r>
              <a:rPr lang="fr-FR" sz="1800" dirty="0">
                <a:solidFill>
                  <a:srgbClr val="C00000"/>
                </a:solidFill>
              </a:rPr>
              <a:t> </a:t>
            </a:r>
            <a:r>
              <a:rPr lang="fr-FR" sz="1800" dirty="0" smtClean="0"/>
              <a:t>du marché </a:t>
            </a:r>
            <a:r>
              <a:rPr lang="fr-FR" sz="1800" dirty="0"/>
              <a:t>du travail concerné ainsi que sur </a:t>
            </a:r>
            <a:r>
              <a:rPr lang="fr-FR" sz="1800" u="sng" dirty="0">
                <a:solidFill>
                  <a:srgbClr val="AE1F47"/>
                </a:solidFill>
              </a:rPr>
              <a:t>les critères </a:t>
            </a:r>
            <a:r>
              <a:rPr lang="fr-FR" sz="1800" u="sng" dirty="0" smtClean="0">
                <a:solidFill>
                  <a:srgbClr val="AE1F47"/>
                </a:solidFill>
              </a:rPr>
              <a:t>propres</a:t>
            </a:r>
            <a:r>
              <a:rPr lang="fr-FR" sz="1800" dirty="0" smtClean="0">
                <a:solidFill>
                  <a:srgbClr val="AE1F47"/>
                </a:solidFill>
              </a:rPr>
              <a:t> </a:t>
            </a:r>
            <a:r>
              <a:rPr lang="fr-FR" sz="1800" dirty="0" smtClean="0"/>
              <a:t>à </a:t>
            </a:r>
            <a:r>
              <a:rPr lang="fr-FR" sz="1800" dirty="0"/>
              <a:t>la gestion d’entreprise.</a:t>
            </a:r>
          </a:p>
          <a:p>
            <a:pPr marL="342900" indent="-342900">
              <a:spcAft>
                <a:spcPts val="600"/>
              </a:spcAft>
              <a:buFont typeface="Arial" panose="020B0604020202020204" pitchFamily="34" charset="0"/>
              <a:buChar char="•"/>
            </a:pPr>
            <a:r>
              <a:rPr lang="fr-FR" sz="1800" dirty="0"/>
              <a:t>On renforce </a:t>
            </a:r>
            <a:r>
              <a:rPr lang="fr-FR" sz="1800" u="sng" dirty="0">
                <a:solidFill>
                  <a:srgbClr val="AE1F47"/>
                </a:solidFill>
              </a:rPr>
              <a:t>la marge de manœuvre entrepreneuriale</a:t>
            </a:r>
            <a:r>
              <a:rPr lang="fr-FR" sz="1800" dirty="0">
                <a:solidFill>
                  <a:srgbClr val="AE1F47"/>
                </a:solidFill>
              </a:rPr>
              <a:t> </a:t>
            </a:r>
            <a:r>
              <a:rPr lang="fr-FR" sz="1800" dirty="0"/>
              <a:t>des prestataires, mais ils assument aussi </a:t>
            </a:r>
            <a:r>
              <a:rPr lang="fr-FR" sz="1800" u="sng" dirty="0" smtClean="0">
                <a:solidFill>
                  <a:srgbClr val="AE1F47"/>
                </a:solidFill>
              </a:rPr>
              <a:t>le </a:t>
            </a:r>
            <a:r>
              <a:rPr lang="fr-FR" sz="1800" u="sng" dirty="0">
                <a:solidFill>
                  <a:srgbClr val="AE1F47"/>
                </a:solidFill>
              </a:rPr>
              <a:t>risque </a:t>
            </a:r>
            <a:r>
              <a:rPr lang="fr-FR" sz="1800" u="sng" dirty="0" smtClean="0">
                <a:solidFill>
                  <a:srgbClr val="AE1F47"/>
                </a:solidFill>
              </a:rPr>
              <a:t>d’entreprise</a:t>
            </a:r>
            <a:r>
              <a:rPr lang="fr-FR" sz="1800" dirty="0" smtClean="0"/>
              <a:t>. </a:t>
            </a:r>
          </a:p>
          <a:p>
            <a:pPr marL="342900" indent="-342900">
              <a:spcAft>
                <a:spcPts val="600"/>
              </a:spcAft>
              <a:buFont typeface="Arial" panose="020B0604020202020204" pitchFamily="34" charset="0"/>
              <a:buChar char="•"/>
            </a:pPr>
            <a:r>
              <a:rPr lang="fr-FR" sz="1800" dirty="0" smtClean="0"/>
              <a:t>Les </a:t>
            </a:r>
            <a:r>
              <a:rPr lang="fr-FR" sz="1800" dirty="0"/>
              <a:t>fonds de fluctuation </a:t>
            </a:r>
            <a:r>
              <a:rPr lang="fr-FR" sz="1800" dirty="0" smtClean="0"/>
              <a:t>pour </a:t>
            </a:r>
            <a:r>
              <a:rPr lang="fr-FR" sz="1800" dirty="0"/>
              <a:t>prestations de l’AI doivent être dissous et peuvent être transférés </a:t>
            </a:r>
            <a:r>
              <a:rPr lang="fr-FR" sz="1800" u="sng" dirty="0">
                <a:solidFill>
                  <a:srgbClr val="AE1F47"/>
                </a:solidFill>
              </a:rPr>
              <a:t>aux réserves </a:t>
            </a:r>
            <a:r>
              <a:rPr lang="fr-FR" sz="1800" u="sng" dirty="0" smtClean="0">
                <a:solidFill>
                  <a:srgbClr val="AE1F47"/>
                </a:solidFill>
              </a:rPr>
              <a:t>libres avec indication AI</a:t>
            </a:r>
            <a:r>
              <a:rPr lang="fr-FR" sz="1800" dirty="0" smtClean="0"/>
              <a:t>.</a:t>
            </a:r>
            <a:endParaRPr lang="fr-FR" sz="1800" dirty="0"/>
          </a:p>
          <a:p>
            <a:pPr marL="342900" indent="-342900">
              <a:spcAft>
                <a:spcPts val="600"/>
              </a:spcAft>
              <a:buFont typeface="Arial" panose="020B0604020202020204" pitchFamily="34" charset="0"/>
              <a:buChar char="•"/>
            </a:pPr>
            <a:r>
              <a:rPr lang="fr-FR" sz="1800" dirty="0"/>
              <a:t>La </a:t>
            </a:r>
            <a:r>
              <a:rPr lang="fr-FR" sz="1800" dirty="0" smtClean="0"/>
              <a:t>comptabilité </a:t>
            </a:r>
            <a:r>
              <a:rPr lang="fr-FR" sz="1800" dirty="0"/>
              <a:t>d'exploitation </a:t>
            </a:r>
            <a:r>
              <a:rPr lang="fr-FR" sz="1800" dirty="0" smtClean="0"/>
              <a:t>ou </a:t>
            </a:r>
            <a:r>
              <a:rPr lang="fr-FR" sz="1800" dirty="0"/>
              <a:t>la comptabilité analytique concernant </a:t>
            </a:r>
            <a:r>
              <a:rPr lang="fr-FR" sz="1800" u="sng" dirty="0">
                <a:solidFill>
                  <a:srgbClr val="AE1F47"/>
                </a:solidFill>
              </a:rPr>
              <a:t>les coûts nets et les revenus de l‘AI sont obligatoirement requises</a:t>
            </a:r>
            <a:r>
              <a:rPr lang="fr-FR" sz="1800" dirty="0" smtClean="0"/>
              <a:t>.</a:t>
            </a:r>
          </a:p>
          <a:p>
            <a:pPr marL="1344613" indent="-1344613">
              <a:spcBef>
                <a:spcPts val="1200"/>
              </a:spcBef>
              <a:spcAft>
                <a:spcPts val="600"/>
              </a:spcAft>
            </a:pPr>
            <a:r>
              <a:rPr lang="fr-FR" sz="1800" kern="0" dirty="0" smtClean="0"/>
              <a:t>Pour rappel : Les budgets doivent être remis au </a:t>
            </a:r>
            <a:r>
              <a:rPr lang="fr-FR" sz="1800" kern="0" dirty="0" smtClean="0">
                <a:solidFill>
                  <a:srgbClr val="AE1F47"/>
                </a:solidFill>
              </a:rPr>
              <a:t>30 novembre </a:t>
            </a:r>
            <a:r>
              <a:rPr lang="fr-FR" sz="1800" kern="0" dirty="0" smtClean="0"/>
              <a:t>et les </a:t>
            </a:r>
            <a:r>
              <a:rPr lang="fr-FR" sz="1800" kern="0" dirty="0" smtClean="0">
                <a:solidFill>
                  <a:srgbClr val="AE1F47"/>
                </a:solidFill>
              </a:rPr>
              <a:t>comptes au 30 mai</a:t>
            </a:r>
            <a:r>
              <a:rPr lang="fr-FR" sz="1800" kern="0" dirty="0">
                <a:solidFill>
                  <a:srgbClr val="AE1F47"/>
                </a:solidFill>
              </a:rPr>
              <a:t> </a:t>
            </a:r>
            <a:r>
              <a:rPr lang="fr-FR" sz="1800" kern="0" dirty="0" smtClean="0"/>
              <a:t>pour les conventions avec CGC</a:t>
            </a:r>
            <a:r>
              <a:rPr lang="fr-FR" sz="2000" kern="0" dirty="0" smtClean="0"/>
              <a:t>.</a:t>
            </a:r>
            <a:endParaRPr lang="de-CH" sz="2000" kern="0" dirty="0"/>
          </a:p>
        </p:txBody>
      </p:sp>
      <p:sp>
        <p:nvSpPr>
          <p:cNvPr id="3" name="Titre 2"/>
          <p:cNvSpPr>
            <a:spLocks noGrp="1"/>
          </p:cNvSpPr>
          <p:nvPr>
            <p:ph type="title"/>
          </p:nvPr>
        </p:nvSpPr>
        <p:spPr>
          <a:xfrm>
            <a:off x="558981" y="987411"/>
            <a:ext cx="8082099" cy="539637"/>
          </a:xfrm>
        </p:spPr>
        <p:txBody>
          <a:bodyPr/>
          <a:lstStyle/>
          <a:p>
            <a:r>
              <a:rPr lang="fr-FR" altLang="fr-FR" dirty="0"/>
              <a:t>Fonds de fluctuation</a:t>
            </a:r>
            <a:endParaRPr lang="fr-CH" dirty="0"/>
          </a:p>
        </p:txBody>
      </p:sp>
    </p:spTree>
    <p:extLst>
      <p:ext uri="{BB962C8B-B14F-4D97-AF65-F5344CB8AC3E}">
        <p14:creationId xmlns:p14="http://schemas.microsoft.com/office/powerpoint/2010/main" val="161650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114550" y="2945311"/>
            <a:ext cx="5253038" cy="1173762"/>
          </a:xfrm>
        </p:spPr>
        <p:txBody>
          <a:bodyPr/>
          <a:lstStyle/>
          <a:p>
            <a:pPr algn="ctr"/>
            <a:r>
              <a:rPr lang="fr-CH" dirty="0" smtClean="0"/>
              <a:t>Au nom de l’ensemble des collaboratrices et collaborateurs de l’office</a:t>
            </a:r>
            <a:endParaRPr lang="fr-CH" dirty="0"/>
          </a:p>
        </p:txBody>
      </p:sp>
      <p:sp>
        <p:nvSpPr>
          <p:cNvPr id="3" name="Espace réservé du texte 2"/>
          <p:cNvSpPr>
            <a:spLocks noGrp="1"/>
          </p:cNvSpPr>
          <p:nvPr>
            <p:ph type="body" sz="quarter" idx="11"/>
          </p:nvPr>
        </p:nvSpPr>
        <p:spPr>
          <a:xfrm>
            <a:off x="1367327" y="4352772"/>
            <a:ext cx="5315483" cy="1219085"/>
          </a:xfrm>
        </p:spPr>
        <p:txBody>
          <a:bodyPr/>
          <a:lstStyle/>
          <a:p>
            <a:pPr algn="ctr"/>
            <a:r>
              <a:rPr lang="fr-CH" sz="3600" dirty="0" smtClean="0"/>
              <a:t>Une belle et heureuse</a:t>
            </a:r>
          </a:p>
          <a:p>
            <a:pPr algn="ctr"/>
            <a:r>
              <a:rPr lang="fr-CH" sz="3600" dirty="0" smtClean="0"/>
              <a:t>année 2022!</a:t>
            </a:r>
            <a:endParaRPr lang="fr-CH" sz="3600" dirty="0"/>
          </a:p>
        </p:txBody>
      </p:sp>
    </p:spTree>
    <p:extLst>
      <p:ext uri="{BB962C8B-B14F-4D97-AF65-F5344CB8AC3E}">
        <p14:creationId xmlns:p14="http://schemas.microsoft.com/office/powerpoint/2010/main" val="211359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247118" y="1555336"/>
            <a:ext cx="3725966" cy="4537815"/>
          </a:xfrm>
        </p:spPr>
        <p:txBody>
          <a:bodyPr/>
          <a:lstStyle/>
          <a:p>
            <a:r>
              <a:rPr lang="fr-CH" sz="2400" dirty="0" smtClean="0"/>
              <a:t>. *Nom de la mesure (au choix du partenaire)</a:t>
            </a:r>
          </a:p>
          <a:p>
            <a:endParaRPr lang="fr-CH" sz="800" dirty="0" smtClean="0"/>
          </a:p>
          <a:p>
            <a:r>
              <a:rPr lang="fr-CH" sz="2400" dirty="0" smtClean="0"/>
              <a:t>. Art. LAI dans lesquels la mesure est possible</a:t>
            </a:r>
          </a:p>
          <a:p>
            <a:endParaRPr lang="fr-CH" sz="800" dirty="0" smtClean="0"/>
          </a:p>
          <a:p>
            <a:r>
              <a:rPr lang="fr-CH" sz="2400" dirty="0" smtClean="0"/>
              <a:t>. Code(s) prestation(s) en lien l’art. LAI et la mesure</a:t>
            </a:r>
          </a:p>
          <a:p>
            <a:endParaRPr lang="fr-CH" sz="800" dirty="0" smtClean="0"/>
          </a:p>
          <a:p>
            <a:r>
              <a:rPr lang="fr-CH" sz="2400" dirty="0" smtClean="0"/>
              <a:t>. Chiffre(s) tarifaire(s) en lien avec le(s) CP</a:t>
            </a:r>
          </a:p>
          <a:p>
            <a:endParaRPr lang="fr-CH" sz="800" dirty="0" smtClean="0"/>
          </a:p>
          <a:p>
            <a:r>
              <a:rPr lang="fr-CH" sz="2400" dirty="0" smtClean="0"/>
              <a:t>. Fréquence de remboursement et prix </a:t>
            </a:r>
            <a:endParaRPr lang="fr-CH" sz="2400" dirty="0"/>
          </a:p>
        </p:txBody>
      </p:sp>
      <p:sp>
        <p:nvSpPr>
          <p:cNvPr id="3" name="Titre 2"/>
          <p:cNvSpPr>
            <a:spLocks noGrp="1"/>
          </p:cNvSpPr>
          <p:nvPr>
            <p:ph type="title"/>
          </p:nvPr>
        </p:nvSpPr>
        <p:spPr>
          <a:xfrm>
            <a:off x="5247118" y="1106284"/>
            <a:ext cx="3393962" cy="449052"/>
          </a:xfrm>
        </p:spPr>
        <p:txBody>
          <a:bodyPr/>
          <a:lstStyle/>
          <a:p>
            <a:r>
              <a:rPr lang="fr-CH" sz="2400" b="1" dirty="0" smtClean="0"/>
              <a:t>Tableau convention</a:t>
            </a:r>
            <a:endParaRPr lang="fr-CH" sz="2400" b="1" dirty="0"/>
          </a:p>
        </p:txBody>
      </p:sp>
      <p:graphicFrame>
        <p:nvGraphicFramePr>
          <p:cNvPr id="4" name="Tableau 3"/>
          <p:cNvGraphicFramePr>
            <a:graphicFrameLocks noGrp="1"/>
          </p:cNvGraphicFramePr>
          <p:nvPr>
            <p:extLst>
              <p:ext uri="{D42A27DB-BD31-4B8C-83A1-F6EECF244321}">
                <p14:modId xmlns:p14="http://schemas.microsoft.com/office/powerpoint/2010/main" val="2394111039"/>
              </p:ext>
            </p:extLst>
          </p:nvPr>
        </p:nvGraphicFramePr>
        <p:xfrm>
          <a:off x="461473" y="1008416"/>
          <a:ext cx="4717279" cy="4975168"/>
        </p:xfrm>
        <a:graphic>
          <a:graphicData uri="http://schemas.openxmlformats.org/drawingml/2006/table">
            <a:tbl>
              <a:tblPr>
                <a:tableStyleId>{5C22544A-7EE6-4342-B048-85BDC9FD1C3A}</a:tableStyleId>
              </a:tblPr>
              <a:tblGrid>
                <a:gridCol w="1718756">
                  <a:extLst>
                    <a:ext uri="{9D8B030D-6E8A-4147-A177-3AD203B41FA5}">
                      <a16:colId xmlns:a16="http://schemas.microsoft.com/office/drawing/2014/main" val="1655561346"/>
                    </a:ext>
                  </a:extLst>
                </a:gridCol>
                <a:gridCol w="565479">
                  <a:extLst>
                    <a:ext uri="{9D8B030D-6E8A-4147-A177-3AD203B41FA5}">
                      <a16:colId xmlns:a16="http://schemas.microsoft.com/office/drawing/2014/main" val="755429759"/>
                    </a:ext>
                  </a:extLst>
                </a:gridCol>
                <a:gridCol w="565479">
                  <a:extLst>
                    <a:ext uri="{9D8B030D-6E8A-4147-A177-3AD203B41FA5}">
                      <a16:colId xmlns:a16="http://schemas.microsoft.com/office/drawing/2014/main" val="1768884354"/>
                    </a:ext>
                  </a:extLst>
                </a:gridCol>
                <a:gridCol w="558037">
                  <a:extLst>
                    <a:ext uri="{9D8B030D-6E8A-4147-A177-3AD203B41FA5}">
                      <a16:colId xmlns:a16="http://schemas.microsoft.com/office/drawing/2014/main" val="1465376305"/>
                    </a:ext>
                  </a:extLst>
                </a:gridCol>
                <a:gridCol w="625002">
                  <a:extLst>
                    <a:ext uri="{9D8B030D-6E8A-4147-A177-3AD203B41FA5}">
                      <a16:colId xmlns:a16="http://schemas.microsoft.com/office/drawing/2014/main" val="2610441734"/>
                    </a:ext>
                  </a:extLst>
                </a:gridCol>
                <a:gridCol w="684526">
                  <a:extLst>
                    <a:ext uri="{9D8B030D-6E8A-4147-A177-3AD203B41FA5}">
                      <a16:colId xmlns:a16="http://schemas.microsoft.com/office/drawing/2014/main" val="3762672261"/>
                    </a:ext>
                  </a:extLst>
                </a:gridCol>
              </a:tblGrid>
              <a:tr h="252248">
                <a:tc>
                  <a:txBody>
                    <a:bodyPr/>
                    <a:lstStyle/>
                    <a:p>
                      <a:pPr algn="l" fontAlgn="t"/>
                      <a:r>
                        <a:rPr lang="fr-CH" sz="500" u="none" strike="noStrike">
                          <a:effectLst/>
                        </a:rPr>
                        <a:t>Mesures</a:t>
                      </a:r>
                      <a:endParaRPr lang="fr-CH" sz="500" b="1" i="0" u="none" strike="noStrike">
                        <a:solidFill>
                          <a:srgbClr val="000000"/>
                        </a:solidFill>
                        <a:effectLst/>
                        <a:latin typeface="Arial" panose="020B0604020202020204" pitchFamily="34" charset="0"/>
                      </a:endParaRPr>
                    </a:p>
                  </a:txBody>
                  <a:tcPr marL="4694" marR="4694" marT="4694" marB="0"/>
                </a:tc>
                <a:tc>
                  <a:txBody>
                    <a:bodyPr/>
                    <a:lstStyle/>
                    <a:p>
                      <a:pPr algn="l" fontAlgn="t"/>
                      <a:r>
                        <a:rPr lang="fr-CH" sz="500" u="none" strike="noStrike">
                          <a:effectLst/>
                        </a:rPr>
                        <a:t>Art.</a:t>
                      </a:r>
                      <a:br>
                        <a:rPr lang="fr-CH" sz="500" u="none" strike="noStrike">
                          <a:effectLst/>
                        </a:rPr>
                      </a:br>
                      <a:r>
                        <a:rPr lang="fr-CH" sz="500" u="none" strike="noStrike">
                          <a:effectLst/>
                        </a:rPr>
                        <a:t>LAI</a:t>
                      </a:r>
                      <a:endParaRPr lang="fr-CH" sz="500" b="1" i="0" u="none" strike="noStrike">
                        <a:solidFill>
                          <a:srgbClr val="000000"/>
                        </a:solidFill>
                        <a:effectLst/>
                        <a:latin typeface="Arial" panose="020B0604020202020204" pitchFamily="34" charset="0"/>
                      </a:endParaRPr>
                    </a:p>
                  </a:txBody>
                  <a:tcPr marL="4694" marR="4694" marT="4694" marB="0"/>
                </a:tc>
                <a:tc>
                  <a:txBody>
                    <a:bodyPr/>
                    <a:lstStyle/>
                    <a:p>
                      <a:pPr algn="l" fontAlgn="t"/>
                      <a:r>
                        <a:rPr lang="fr-CH" sz="500" u="none" strike="noStrike" dirty="0">
                          <a:effectLst/>
                        </a:rPr>
                        <a:t>Codes</a:t>
                      </a:r>
                      <a:br>
                        <a:rPr lang="fr-CH" sz="500" u="none" strike="noStrike" dirty="0">
                          <a:effectLst/>
                        </a:rPr>
                      </a:br>
                      <a:r>
                        <a:rPr lang="fr-CH" sz="500" u="none" strike="noStrike" dirty="0">
                          <a:effectLst/>
                        </a:rPr>
                        <a:t>prestations</a:t>
                      </a:r>
                      <a:endParaRPr lang="fr-CH" sz="500" b="1" i="0" u="none" strike="noStrike" dirty="0">
                        <a:solidFill>
                          <a:srgbClr val="000000"/>
                        </a:solidFill>
                        <a:effectLst/>
                        <a:latin typeface="Arial" panose="020B0604020202020204" pitchFamily="34" charset="0"/>
                      </a:endParaRPr>
                    </a:p>
                  </a:txBody>
                  <a:tcPr marL="4694" marR="4694" marT="4694" marB="0"/>
                </a:tc>
                <a:tc>
                  <a:txBody>
                    <a:bodyPr/>
                    <a:lstStyle/>
                    <a:p>
                      <a:pPr algn="l" fontAlgn="t"/>
                      <a:r>
                        <a:rPr lang="fr-CH" sz="500" u="none" strike="noStrike">
                          <a:effectLst/>
                        </a:rPr>
                        <a:t>Chiffres</a:t>
                      </a:r>
                      <a:br>
                        <a:rPr lang="fr-CH" sz="500" u="none" strike="noStrike">
                          <a:effectLst/>
                        </a:rPr>
                      </a:br>
                      <a:r>
                        <a:rPr lang="fr-CH" sz="500" u="none" strike="noStrike">
                          <a:effectLst/>
                        </a:rPr>
                        <a:t>tarifaires</a:t>
                      </a:r>
                      <a:endParaRPr lang="fr-CH" sz="500" b="1" i="0" u="none" strike="noStrike">
                        <a:solidFill>
                          <a:srgbClr val="000000"/>
                        </a:solidFill>
                        <a:effectLst/>
                        <a:latin typeface="Arial" panose="020B0604020202020204" pitchFamily="34" charset="0"/>
                      </a:endParaRPr>
                    </a:p>
                  </a:txBody>
                  <a:tcPr marL="4694" marR="4694" marT="4694" marB="0"/>
                </a:tc>
                <a:tc>
                  <a:txBody>
                    <a:bodyPr/>
                    <a:lstStyle/>
                    <a:p>
                      <a:pPr algn="l" fontAlgn="t"/>
                      <a:r>
                        <a:rPr lang="fr-CH" sz="500" u="none" strike="noStrike">
                          <a:effectLst/>
                        </a:rPr>
                        <a:t>Rembour-</a:t>
                      </a:r>
                      <a:br>
                        <a:rPr lang="fr-CH" sz="500" u="none" strike="noStrike">
                          <a:effectLst/>
                        </a:rPr>
                      </a:br>
                      <a:r>
                        <a:rPr lang="fr-CH" sz="500" u="none" strike="noStrike">
                          <a:effectLst/>
                        </a:rPr>
                        <a:t>sement</a:t>
                      </a:r>
                      <a:endParaRPr lang="fr-CH" sz="500" b="1" i="0" u="none" strike="noStrike">
                        <a:solidFill>
                          <a:srgbClr val="000000"/>
                        </a:solidFill>
                        <a:effectLst/>
                        <a:latin typeface="Arial" panose="020B0604020202020204" pitchFamily="34" charset="0"/>
                      </a:endParaRPr>
                    </a:p>
                  </a:txBody>
                  <a:tcPr marL="4694" marR="4694" marT="4694" marB="0"/>
                </a:tc>
                <a:tc>
                  <a:txBody>
                    <a:bodyPr/>
                    <a:lstStyle/>
                    <a:p>
                      <a:pPr algn="l" fontAlgn="t"/>
                      <a:r>
                        <a:rPr lang="fr-CH" sz="500" u="none" strike="noStrike">
                          <a:effectLst/>
                        </a:rPr>
                        <a:t> Tarif </a:t>
                      </a:r>
                      <a:endParaRPr lang="fr-CH" sz="500" b="1" i="0" u="none" strike="noStrike">
                        <a:solidFill>
                          <a:srgbClr val="000000"/>
                        </a:solidFill>
                        <a:effectLst/>
                        <a:latin typeface="Arial" panose="020B0604020202020204" pitchFamily="34" charset="0"/>
                      </a:endParaRPr>
                    </a:p>
                  </a:txBody>
                  <a:tcPr marL="4694" marR="4694" marT="4694" marB="0"/>
                </a:tc>
                <a:extLst>
                  <a:ext uri="{0D108BD9-81ED-4DB2-BD59-A6C34878D82A}">
                    <a16:rowId xmlns:a16="http://schemas.microsoft.com/office/drawing/2014/main" val="352822584"/>
                  </a:ext>
                </a:extLst>
              </a:tr>
              <a:tr h="107339">
                <a:tc rowSpan="2">
                  <a:txBody>
                    <a:bodyPr/>
                    <a:lstStyle/>
                    <a:p>
                      <a:pPr algn="ctr" fontAlgn="ctr"/>
                      <a:r>
                        <a:rPr lang="fr-CH" sz="500" u="none" strike="noStrike">
                          <a:effectLst/>
                        </a:rPr>
                        <a:t>Observation/Orientation en</a:t>
                      </a:r>
                      <a:br>
                        <a:rPr lang="fr-CH" sz="500" u="none" strike="noStrike">
                          <a:effectLst/>
                        </a:rPr>
                      </a:br>
                      <a:r>
                        <a:rPr lang="fr-CH" sz="500" u="none" strike="noStrike">
                          <a:effectLst/>
                        </a:rPr>
                        <a:t>atelier AREA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7d</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569</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905.050.4</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Par demi-jour</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 CHF 40.-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4210404789"/>
                  </a:ext>
                </a:extLst>
              </a:tr>
              <a:tr h="107339">
                <a:tc vMerge="1">
                  <a:txBody>
                    <a:bodyPr/>
                    <a:lstStyle/>
                    <a:p>
                      <a:endParaRPr lang="fr-CH"/>
                    </a:p>
                  </a:txBody>
                  <a:tcPr/>
                </a:tc>
                <a:tc>
                  <a:txBody>
                    <a:bodyPr/>
                    <a:lstStyle/>
                    <a:p>
                      <a:pPr algn="l" fontAlgn="ctr"/>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531</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602838723"/>
                  </a:ext>
                </a:extLst>
              </a:tr>
              <a:tr h="107339">
                <a:tc rowSpan="2">
                  <a:txBody>
                    <a:bodyPr/>
                    <a:lstStyle/>
                    <a:p>
                      <a:pPr algn="ctr" fontAlgn="ctr"/>
                      <a:r>
                        <a:rPr lang="fr-CH" sz="500" u="none" strike="noStrike">
                          <a:effectLst/>
                        </a:rPr>
                        <a:t>Observation/Orientation professionnelle de 1 à 3 mois</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7d</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570</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905.052.2</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 CHF 3'725.-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401677566"/>
                  </a:ext>
                </a:extLst>
              </a:tr>
              <a:tr h="107339">
                <a:tc vMerge="1">
                  <a:txBody>
                    <a:bodyPr/>
                    <a:lstStyle/>
                    <a:p>
                      <a:endParaRPr lang="fr-CH"/>
                    </a:p>
                  </a:txBody>
                  <a:tcPr/>
                </a:tc>
                <a:tc>
                  <a:txBody>
                    <a:bodyPr/>
                    <a:lstStyle/>
                    <a:p>
                      <a:pPr algn="l" fontAlgn="ctr"/>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533</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598171011"/>
                  </a:ext>
                </a:extLst>
              </a:tr>
              <a:tr h="107339">
                <a:tc gridSpan="6">
                  <a:txBody>
                    <a:bodyPr/>
                    <a:lstStyle/>
                    <a:p>
                      <a:pPr algn="l" fontAlgn="ctr"/>
                      <a:r>
                        <a:rPr lang="fr-CH" sz="500" u="none" strike="noStrike">
                          <a:effectLst/>
                        </a:rPr>
                        <a:t>Mesures de réinsertion</a:t>
                      </a:r>
                      <a:endParaRPr lang="fr-CH" sz="500" b="0" i="0" u="none" strike="noStrike">
                        <a:solidFill>
                          <a:srgbClr val="000000"/>
                        </a:solidFill>
                        <a:effectLst/>
                        <a:latin typeface="Arial" panose="020B0604020202020204" pitchFamily="34" charset="0"/>
                      </a:endParaRPr>
                    </a:p>
                  </a:txBody>
                  <a:tcPr marL="4694" marR="4694" marT="4694" marB="0" anchor="ct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3741402209"/>
                  </a:ext>
                </a:extLst>
              </a:tr>
              <a:tr h="107339">
                <a:tc>
                  <a:txBody>
                    <a:bodyPr/>
                    <a:lstStyle/>
                    <a:p>
                      <a:pPr algn="ctr" fontAlgn="ctr"/>
                      <a:r>
                        <a:rPr lang="fr-CH" sz="500" u="none" strike="noStrike">
                          <a:effectLst/>
                        </a:rPr>
                        <a:t>. MR Jeunes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7d / 14a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565 / 590</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905.040.4</a:t>
                      </a:r>
                      <a:endParaRPr lang="fr-CH" sz="500" b="0" i="0" u="none" strike="noStrike">
                        <a:solidFill>
                          <a:srgbClr val="000000"/>
                        </a:solidFill>
                        <a:effectLst/>
                        <a:latin typeface="Arial" panose="020B0604020202020204" pitchFamily="34" charset="0"/>
                      </a:endParaRPr>
                    </a:p>
                  </a:txBody>
                  <a:tcPr marL="4694" marR="4694" marT="4694" marB="0" anchor="ctr"/>
                </a:tc>
                <a:tc rowSpan="6">
                  <a:txBody>
                    <a:bodyPr/>
                    <a:lstStyle/>
                    <a:p>
                      <a:pPr algn="l" fontAlgn="ctr"/>
                      <a:r>
                        <a:rPr lang="fr-CH" sz="500" u="none" strike="noStrike">
                          <a:effectLst/>
                        </a:rPr>
                        <a:t>Par jour</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 CHF 195.-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2015801512"/>
                  </a:ext>
                </a:extLst>
              </a:tr>
              <a:tr h="107339">
                <a:tc>
                  <a:txBody>
                    <a:bodyPr/>
                    <a:lstStyle/>
                    <a:p>
                      <a:pPr algn="ctr" fontAlgn="ctr"/>
                      <a:r>
                        <a:rPr lang="fr-CH" sz="500" u="none" strike="noStrike">
                          <a:effectLst/>
                        </a:rPr>
                        <a:t>. Entraînement progressif</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a:txBody>
                    <a:bodyPr/>
                    <a:lstStyle/>
                    <a:p>
                      <a:pPr algn="l" fontAlgn="ctr"/>
                      <a:r>
                        <a:rPr lang="fr-CH" sz="500" u="none" strike="noStrike">
                          <a:effectLst/>
                        </a:rPr>
                        <a:t>565 / 591</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905.041.4</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a:txBody>
                    <a:bodyPr/>
                    <a:lstStyle/>
                    <a:p>
                      <a:pPr algn="l" fontAlgn="ctr"/>
                      <a:r>
                        <a:rPr lang="fr-CH" sz="500" u="none" strike="noStrike">
                          <a:effectLst/>
                        </a:rPr>
                        <a:t> CHF 195.-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2786917727"/>
                  </a:ext>
                </a:extLst>
              </a:tr>
              <a:tr h="107339">
                <a:tc>
                  <a:txBody>
                    <a:bodyPr/>
                    <a:lstStyle/>
                    <a:p>
                      <a:pPr algn="ctr" fontAlgn="ctr"/>
                      <a:r>
                        <a:rPr lang="fr-CH" sz="500" u="none" strike="noStrike">
                          <a:effectLst/>
                        </a:rPr>
                        <a:t>. Entraînement au travail</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a:txBody>
                    <a:bodyPr/>
                    <a:lstStyle/>
                    <a:p>
                      <a:pPr algn="l" fontAlgn="ctr"/>
                      <a:r>
                        <a:rPr lang="fr-CH" sz="500" u="none" strike="noStrike">
                          <a:effectLst/>
                        </a:rPr>
                        <a:t>565 / 592</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905.042.4</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a:txBody>
                    <a:bodyPr/>
                    <a:lstStyle/>
                    <a:p>
                      <a:pPr algn="l" fontAlgn="ctr"/>
                      <a:r>
                        <a:rPr lang="fr-CH" sz="500" u="none" strike="noStrike">
                          <a:effectLst/>
                        </a:rPr>
                        <a:t> CHF 195.-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750891840"/>
                  </a:ext>
                </a:extLst>
              </a:tr>
              <a:tr h="107339">
                <a:tc rowSpan="3">
                  <a:txBody>
                    <a:bodyPr/>
                    <a:lstStyle/>
                    <a:p>
                      <a:pPr algn="ctr" fontAlgn="ctr"/>
                      <a:r>
                        <a:rPr lang="fr-CH" sz="500" u="none" strike="noStrike">
                          <a:effectLst/>
                        </a:rPr>
                        <a:t>. Travail de transition</a:t>
                      </a:r>
                      <a:br>
                        <a:rPr lang="fr-CH" sz="500" u="none" strike="noStrike">
                          <a:effectLst/>
                        </a:rPr>
                      </a:br>
                      <a:r>
                        <a:rPr lang="fr-CH" sz="500" u="none" strike="noStrike">
                          <a:effectLst/>
                        </a:rPr>
                        <a:t>. Préparation ciblée avant formation</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a:txBody>
                    <a:bodyPr/>
                    <a:lstStyle/>
                    <a:p>
                      <a:pPr algn="l" fontAlgn="ctr"/>
                      <a:r>
                        <a:rPr lang="fr-CH" sz="500" u="none" strike="noStrike">
                          <a:effectLst/>
                        </a:rPr>
                        <a:t>566 / 584</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905.043.4</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rowSpan="3">
                  <a:txBody>
                    <a:bodyPr/>
                    <a:lstStyle/>
                    <a:p>
                      <a:pPr algn="l" fontAlgn="ctr"/>
                      <a:r>
                        <a:rPr lang="fr-CH" sz="500" u="none" strike="noStrike">
                          <a:effectLst/>
                        </a:rPr>
                        <a:t> CHF 97.-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835953734"/>
                  </a:ext>
                </a:extLst>
              </a:tr>
              <a:tr h="107339">
                <a:tc vMerge="1">
                  <a:txBody>
                    <a:bodyPr/>
                    <a:lstStyle/>
                    <a:p>
                      <a:endParaRPr lang="fr-CH"/>
                    </a:p>
                  </a:txBody>
                  <a:tcPr/>
                </a:tc>
                <a:tc>
                  <a:txBody>
                    <a:bodyPr/>
                    <a:lstStyle/>
                    <a:p>
                      <a:pPr algn="l" fontAlgn="ctr"/>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427</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905.066.4</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30612560"/>
                  </a:ext>
                </a:extLst>
              </a:tr>
              <a:tr h="107339">
                <a:tc vMerge="1">
                  <a:txBody>
                    <a:bodyPr/>
                    <a:lstStyle/>
                    <a:p>
                      <a:endParaRPr lang="fr-CH"/>
                    </a:p>
                  </a:txBody>
                  <a:tcPr/>
                </a:tc>
                <a:tc>
                  <a:txBody>
                    <a:bodyPr/>
                    <a:lstStyle/>
                    <a:p>
                      <a:pPr algn="l" fontAlgn="ctr"/>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477; 500</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918172087"/>
                  </a:ext>
                </a:extLst>
              </a:tr>
              <a:tr h="214679">
                <a:tc rowSpan="2">
                  <a:txBody>
                    <a:bodyPr/>
                    <a:lstStyle/>
                    <a:p>
                      <a:pPr algn="ctr" fontAlgn="ctr"/>
                      <a:r>
                        <a:rPr lang="fr-CH" sz="500" u="none" strike="noStrike">
                          <a:effectLst/>
                        </a:rPr>
                        <a:t>Formation</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410; 420</a:t>
                      </a:r>
                      <a:br>
                        <a:rPr lang="fr-CH" sz="500" u="none" strike="noStrike">
                          <a:effectLst/>
                        </a:rPr>
                      </a:br>
                      <a:r>
                        <a:rPr lang="fr-CH" sz="500" u="none" strike="noStrike">
                          <a:effectLst/>
                        </a:rPr>
                        <a:t>425;</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905.060.2</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 CHF 3'725.-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588303313"/>
                  </a:ext>
                </a:extLst>
              </a:tr>
              <a:tr h="214679">
                <a:tc vMerge="1">
                  <a:txBody>
                    <a:bodyPr/>
                    <a:lstStyle/>
                    <a:p>
                      <a:endParaRPr lang="fr-CH"/>
                    </a:p>
                  </a:txBody>
                  <a:tcPr/>
                </a:tc>
                <a:tc>
                  <a:txBody>
                    <a:bodyPr/>
                    <a:lstStyle/>
                    <a:p>
                      <a:pPr algn="l" fontAlgn="ctr"/>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460; 470</a:t>
                      </a:r>
                      <a:br>
                        <a:rPr lang="fr-CH" sz="500" u="none" strike="noStrike">
                          <a:effectLst/>
                        </a:rPr>
                      </a:br>
                      <a:r>
                        <a:rPr lang="fr-CH" sz="500" u="none" strike="noStrike">
                          <a:effectLst/>
                        </a:rPr>
                        <a:t>475; 500</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409021966"/>
                  </a:ext>
                </a:extLst>
              </a:tr>
              <a:tr h="107339">
                <a:tc rowSpan="3">
                  <a:txBody>
                    <a:bodyPr/>
                    <a:lstStyle/>
                    <a:p>
                      <a:pPr algn="ctr" fontAlgn="ctr"/>
                      <a:r>
                        <a:rPr lang="fr-CH" sz="500" u="none" strike="noStrike">
                          <a:effectLst/>
                        </a:rPr>
                        <a:t>Mesure de réentraînement</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7d</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562</a:t>
                      </a:r>
                      <a:endParaRPr lang="fr-CH" sz="500" b="0" i="0" u="none" strike="noStrike">
                        <a:solidFill>
                          <a:srgbClr val="000000"/>
                        </a:solidFill>
                        <a:effectLst/>
                        <a:latin typeface="Arial" panose="020B0604020202020204" pitchFamily="34" charset="0"/>
                      </a:endParaRPr>
                    </a:p>
                  </a:txBody>
                  <a:tcPr marL="4694" marR="4694" marT="4694" marB="0" anchor="ctr"/>
                </a:tc>
                <a:tc rowSpan="3">
                  <a:txBody>
                    <a:bodyPr/>
                    <a:lstStyle/>
                    <a:p>
                      <a:pPr algn="l" fontAlgn="ctr"/>
                      <a:r>
                        <a:rPr lang="fr-CH" sz="500" u="none" strike="noStrike">
                          <a:effectLst/>
                        </a:rPr>
                        <a:t>905.065.2</a:t>
                      </a:r>
                      <a:endParaRPr lang="fr-CH" sz="500" b="0" i="0" u="none" strike="noStrike">
                        <a:solidFill>
                          <a:srgbClr val="000000"/>
                        </a:solidFill>
                        <a:effectLst/>
                        <a:latin typeface="Arial" panose="020B0604020202020204" pitchFamily="34" charset="0"/>
                      </a:endParaRPr>
                    </a:p>
                  </a:txBody>
                  <a:tcPr marL="4694" marR="4694" marT="4694" marB="0" anchor="ctr"/>
                </a:tc>
                <a:tc rowSpan="3">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3">
                  <a:txBody>
                    <a:bodyPr/>
                    <a:lstStyle/>
                    <a:p>
                      <a:pPr algn="l" fontAlgn="ctr"/>
                      <a:r>
                        <a:rPr lang="fr-CH" sz="500" u="none" strike="noStrike">
                          <a:effectLst/>
                        </a:rPr>
                        <a:t> CHF 3'725.-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3751862450"/>
                  </a:ext>
                </a:extLst>
              </a:tr>
              <a:tr h="107339">
                <a:tc vMerge="1">
                  <a:txBody>
                    <a:bodyPr/>
                    <a:lstStyle/>
                    <a:p>
                      <a:endParaRPr lang="fr-CH"/>
                    </a:p>
                  </a:txBody>
                  <a:tcPr/>
                </a:tc>
                <a:tc>
                  <a:txBody>
                    <a:bodyPr/>
                    <a:lstStyle/>
                    <a:p>
                      <a:pPr algn="l" fontAlgn="ctr"/>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426; 447</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486366752"/>
                  </a:ext>
                </a:extLst>
              </a:tr>
              <a:tr h="107339">
                <a:tc vMerge="1">
                  <a:txBody>
                    <a:bodyPr/>
                    <a:lstStyle/>
                    <a:p>
                      <a:endParaRPr lang="fr-CH"/>
                    </a:p>
                  </a:txBody>
                  <a:tcPr/>
                </a:tc>
                <a:tc>
                  <a:txBody>
                    <a:bodyPr/>
                    <a:lstStyle/>
                    <a:p>
                      <a:pPr algn="l" fontAlgn="ctr"/>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476; 500</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697611633"/>
                  </a:ext>
                </a:extLst>
              </a:tr>
              <a:tr h="322018">
                <a:tc rowSpan="2">
                  <a:txBody>
                    <a:bodyPr/>
                    <a:lstStyle/>
                    <a:p>
                      <a:pPr algn="ctr" fontAlgn="ctr"/>
                      <a:r>
                        <a:rPr lang="fr-CH" sz="500" u="none" strike="noStrike">
                          <a:effectLst/>
                        </a:rPr>
                        <a:t>Formation en entreprise avec</a:t>
                      </a:r>
                      <a:br>
                        <a:rPr lang="fr-CH" sz="500" u="none" strike="noStrike">
                          <a:effectLst/>
                        </a:rPr>
                      </a:br>
                      <a:r>
                        <a:rPr lang="fr-CH" sz="500" u="none" strike="noStrike">
                          <a:effectLst/>
                        </a:rPr>
                        <a:t>job coaching et soutien scolaire</a:t>
                      </a:r>
                      <a:br>
                        <a:rPr lang="fr-CH" sz="500" u="none" strike="noStrike">
                          <a:effectLst/>
                        </a:rPr>
                      </a:b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410; 420</a:t>
                      </a:r>
                      <a:br>
                        <a:rPr lang="fr-CH" sz="500" u="none" strike="noStrike">
                          <a:effectLst/>
                        </a:rPr>
                      </a:br>
                      <a:r>
                        <a:rPr lang="fr-CH" sz="500" u="none" strike="noStrike">
                          <a:effectLst/>
                        </a:rPr>
                        <a:t>425;</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t"/>
                      <a:r>
                        <a:rPr lang="fr-CH" sz="500" u="none" strike="noStrike">
                          <a:effectLst/>
                        </a:rPr>
                        <a:t>905.062.2</a:t>
                      </a:r>
                      <a:br>
                        <a:rPr lang="fr-CH" sz="500" u="none" strike="noStrike">
                          <a:effectLst/>
                        </a:rPr>
                      </a:br>
                      <a:r>
                        <a:rPr lang="fr-CH" sz="500" u="none" strike="noStrike">
                          <a:effectLst/>
                        </a:rPr>
                        <a:t>si contrat</a:t>
                      </a:r>
                      <a:br>
                        <a:rPr lang="fr-CH" sz="500" u="none" strike="noStrike">
                          <a:effectLst/>
                        </a:rPr>
                      </a:br>
                      <a:r>
                        <a:rPr lang="fr-CH" sz="500" u="none" strike="noStrike">
                          <a:effectLst/>
                        </a:rPr>
                        <a:t>Alfaset</a:t>
                      </a:r>
                      <a:br>
                        <a:rPr lang="fr-CH" sz="500" u="none" strike="noStrike">
                          <a:effectLst/>
                        </a:rPr>
                      </a:br>
                      <a:r>
                        <a:rPr lang="fr-CH" sz="500" u="none" strike="noStrike">
                          <a:effectLst/>
                        </a:rPr>
                        <a:t/>
                      </a:r>
                      <a:br>
                        <a:rPr lang="fr-CH" sz="500" u="none" strike="noStrike">
                          <a:effectLst/>
                        </a:rPr>
                      </a:br>
                      <a:r>
                        <a:rPr lang="fr-CH" sz="500" u="none" strike="noStrike">
                          <a:effectLst/>
                        </a:rPr>
                        <a:t>905.063.2</a:t>
                      </a:r>
                      <a:br>
                        <a:rPr lang="fr-CH" sz="500" u="none" strike="noStrike">
                          <a:effectLst/>
                        </a:rPr>
                      </a:br>
                      <a:r>
                        <a:rPr lang="fr-CH" sz="500" u="none" strike="noStrike">
                          <a:effectLst/>
                        </a:rPr>
                        <a:t>si contrat entreprise</a:t>
                      </a:r>
                      <a:endParaRPr lang="fr-CH" sz="500" b="0" i="0" u="none" strike="noStrike">
                        <a:solidFill>
                          <a:srgbClr val="000000"/>
                        </a:solidFill>
                        <a:effectLst/>
                        <a:latin typeface="Arial" panose="020B0604020202020204" pitchFamily="34" charset="0"/>
                      </a:endParaRPr>
                    </a:p>
                  </a:txBody>
                  <a:tcPr marL="4694" marR="4694" marT="4694" marB="0"/>
                </a:tc>
                <a:tc rowSpan="2">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2">
                  <a:txBody>
                    <a:bodyPr/>
                    <a:lstStyle/>
                    <a:p>
                      <a:pPr algn="l" fontAlgn="ctr"/>
                      <a:r>
                        <a:rPr lang="fr-CH" sz="500" u="none" strike="noStrike">
                          <a:effectLst/>
                        </a:rPr>
                        <a:t> CHF 2'400.-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235196629"/>
                  </a:ext>
                </a:extLst>
              </a:tr>
              <a:tr h="322018">
                <a:tc vMerge="1">
                  <a:txBody>
                    <a:bodyPr/>
                    <a:lstStyle/>
                    <a:p>
                      <a:endParaRPr lang="fr-CH"/>
                    </a:p>
                  </a:txBody>
                  <a:tcPr/>
                </a:tc>
                <a:tc>
                  <a:txBody>
                    <a:bodyPr/>
                    <a:lstStyle/>
                    <a:p>
                      <a:pPr algn="l" fontAlgn="ctr"/>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460; 470</a:t>
                      </a:r>
                      <a:br>
                        <a:rPr lang="fr-CH" sz="500" u="none" strike="noStrike">
                          <a:effectLst/>
                        </a:rPr>
                      </a:br>
                      <a:r>
                        <a:rPr lang="fr-CH" sz="500" u="none" strike="noStrike">
                          <a:effectLst/>
                        </a:rPr>
                        <a:t>475; 500</a:t>
                      </a:r>
                      <a:endParaRPr lang="fr-CH" sz="500" b="0" i="0" u="none" strike="noStrike">
                        <a:solidFill>
                          <a:srgbClr val="000000"/>
                        </a:solidFill>
                        <a:effectLst/>
                        <a:latin typeface="Arial" panose="020B0604020202020204" pitchFamily="34" charset="0"/>
                      </a:endParaRPr>
                    </a:p>
                  </a:txBody>
                  <a:tcPr marL="4694" marR="4694" marT="4694" marB="0" anchor="ctr"/>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3138671345"/>
                  </a:ext>
                </a:extLst>
              </a:tr>
              <a:tr h="107339">
                <a:tc rowSpan="4">
                  <a:txBody>
                    <a:bodyPr/>
                    <a:lstStyle/>
                    <a:p>
                      <a:pPr algn="ctr" fontAlgn="ctr"/>
                      <a:r>
                        <a:rPr lang="fr-CH" sz="500" u="none" strike="noStrike">
                          <a:effectLst/>
                        </a:rPr>
                        <a:t>Hébergement avec encadrement</a:t>
                      </a:r>
                      <a:br>
                        <a:rPr lang="fr-CH" sz="500" u="none" strike="noStrike">
                          <a:effectLst/>
                        </a:rPr>
                      </a:br>
                      <a:r>
                        <a:rPr lang="fr-CH" sz="500" u="none" strike="noStrike">
                          <a:effectLst/>
                        </a:rPr>
                        <a:t>(internat: services hôteliers,</a:t>
                      </a:r>
                      <a:br>
                        <a:rPr lang="fr-CH" sz="500" u="none" strike="noStrike">
                          <a:effectLst/>
                        </a:rPr>
                      </a:br>
                      <a:r>
                        <a:rPr lang="fr-CH" sz="500" u="none" strike="noStrike">
                          <a:effectLst/>
                        </a:rPr>
                        <a:t>pédagogique, loisirs)</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14a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905.080.2</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 CHF 8'365.-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3405334874"/>
                  </a:ext>
                </a:extLst>
              </a:tr>
              <a:tr h="107339">
                <a:tc vMerge="1">
                  <a:txBody>
                    <a:bodyPr/>
                    <a:lstStyle/>
                    <a:p>
                      <a:endParaRPr lang="fr-CH"/>
                    </a:p>
                  </a:txBody>
                  <a:tcPr/>
                </a:tc>
                <a:tc>
                  <a:txBody>
                    <a:bodyPr/>
                    <a:lstStyle/>
                    <a:p>
                      <a:pPr algn="l" fontAlgn="b"/>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532; 533</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581363131"/>
                  </a:ext>
                </a:extLst>
              </a:tr>
              <a:tr h="107339">
                <a:tc vMerge="1">
                  <a:txBody>
                    <a:bodyPr/>
                    <a:lstStyle/>
                    <a:p>
                      <a:endParaRPr lang="fr-CH"/>
                    </a:p>
                  </a:txBody>
                  <a:tcPr/>
                </a:tc>
                <a:tc>
                  <a:txBody>
                    <a:bodyPr/>
                    <a:lstStyle/>
                    <a:p>
                      <a:pPr algn="l" fontAlgn="b"/>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2946601494"/>
                  </a:ext>
                </a:extLst>
              </a:tr>
              <a:tr h="107339">
                <a:tc vMerge="1">
                  <a:txBody>
                    <a:bodyPr/>
                    <a:lstStyle/>
                    <a:p>
                      <a:endParaRPr lang="fr-CH"/>
                    </a:p>
                  </a:txBody>
                  <a:tcPr/>
                </a:tc>
                <a:tc>
                  <a:txBody>
                    <a:bodyPr/>
                    <a:lstStyle/>
                    <a:p>
                      <a:pPr algn="l" fontAlgn="b"/>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434234493"/>
                  </a:ext>
                </a:extLst>
              </a:tr>
              <a:tr h="107339">
                <a:tc rowSpan="4">
                  <a:txBody>
                    <a:bodyPr/>
                    <a:lstStyle/>
                    <a:p>
                      <a:pPr algn="ctr" fontAlgn="ctr"/>
                      <a:r>
                        <a:rPr lang="fr-CH" sz="500" u="none" strike="noStrike">
                          <a:effectLst/>
                        </a:rPr>
                        <a:t>Hébergement avec accompagnement</a:t>
                      </a:r>
                      <a:br>
                        <a:rPr lang="fr-CH" sz="500" u="none" strike="noStrike">
                          <a:effectLst/>
                        </a:rPr>
                      </a:br>
                      <a:r>
                        <a:rPr lang="fr-CH" sz="500" u="none" strike="noStrike">
                          <a:effectLst/>
                        </a:rPr>
                        <a:t>(appartement protégé: services hôteliers et pédagogique)</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14a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905.081.2</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 CHF 7'485.-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2032452890"/>
                  </a:ext>
                </a:extLst>
              </a:tr>
              <a:tr h="107339">
                <a:tc vMerge="1">
                  <a:txBody>
                    <a:bodyPr/>
                    <a:lstStyle/>
                    <a:p>
                      <a:endParaRPr lang="fr-CH"/>
                    </a:p>
                  </a:txBody>
                  <a:tcPr/>
                </a:tc>
                <a:tc>
                  <a:txBody>
                    <a:bodyPr/>
                    <a:lstStyle/>
                    <a:p>
                      <a:pPr algn="l" fontAlgn="b"/>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532; 533</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2325503494"/>
                  </a:ext>
                </a:extLst>
              </a:tr>
              <a:tr h="107339">
                <a:tc vMerge="1">
                  <a:txBody>
                    <a:bodyPr/>
                    <a:lstStyle/>
                    <a:p>
                      <a:endParaRPr lang="fr-CH"/>
                    </a:p>
                  </a:txBody>
                  <a:tcPr/>
                </a:tc>
                <a:tc>
                  <a:txBody>
                    <a:bodyPr/>
                    <a:lstStyle/>
                    <a:p>
                      <a:pPr algn="l" fontAlgn="b"/>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661647085"/>
                  </a:ext>
                </a:extLst>
              </a:tr>
              <a:tr h="107339">
                <a:tc vMerge="1">
                  <a:txBody>
                    <a:bodyPr/>
                    <a:lstStyle/>
                    <a:p>
                      <a:endParaRPr lang="fr-CH"/>
                    </a:p>
                  </a:txBody>
                  <a:tcPr/>
                </a:tc>
                <a:tc>
                  <a:txBody>
                    <a:bodyPr/>
                    <a:lstStyle/>
                    <a:p>
                      <a:pPr algn="l" fontAlgn="b"/>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3920186214"/>
                  </a:ext>
                </a:extLst>
              </a:tr>
              <a:tr h="107339">
                <a:tc rowSpan="4">
                  <a:txBody>
                    <a:bodyPr/>
                    <a:lstStyle/>
                    <a:p>
                      <a:pPr algn="ctr" fontAlgn="ctr"/>
                      <a:r>
                        <a:rPr lang="fr-CH" sz="500" u="none" strike="noStrike">
                          <a:effectLst/>
                        </a:rPr>
                        <a:t>Hébergement avec encadrement social-ambulatoire</a:t>
                      </a:r>
                      <a:br>
                        <a:rPr lang="fr-CH" sz="500" u="none" strike="noStrike">
                          <a:effectLst/>
                        </a:rPr>
                      </a:br>
                      <a:r>
                        <a:rPr lang="fr-CH" sz="500" u="none" strike="noStrike">
                          <a:effectLst/>
                        </a:rPr>
                        <a:t>à domicile</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14a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905.082.2</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Par mois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 CHF 1'120.-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3360644394"/>
                  </a:ext>
                </a:extLst>
              </a:tr>
              <a:tr h="107339">
                <a:tc vMerge="1">
                  <a:txBody>
                    <a:bodyPr/>
                    <a:lstStyle/>
                    <a:p>
                      <a:endParaRPr lang="fr-CH"/>
                    </a:p>
                  </a:txBody>
                  <a:tcPr/>
                </a:tc>
                <a:tc>
                  <a:txBody>
                    <a:bodyPr/>
                    <a:lstStyle/>
                    <a:p>
                      <a:pPr algn="l" fontAlgn="b"/>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532; 533</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4289285929"/>
                  </a:ext>
                </a:extLst>
              </a:tr>
              <a:tr h="107339">
                <a:tc vMerge="1">
                  <a:txBody>
                    <a:bodyPr/>
                    <a:lstStyle/>
                    <a:p>
                      <a:endParaRPr lang="fr-CH"/>
                    </a:p>
                  </a:txBody>
                  <a:tcPr/>
                </a:tc>
                <a:tc>
                  <a:txBody>
                    <a:bodyPr/>
                    <a:lstStyle/>
                    <a:p>
                      <a:pPr algn="l" fontAlgn="b"/>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378144773"/>
                  </a:ext>
                </a:extLst>
              </a:tr>
              <a:tr h="107339">
                <a:tc vMerge="1">
                  <a:txBody>
                    <a:bodyPr/>
                    <a:lstStyle/>
                    <a:p>
                      <a:endParaRPr lang="fr-CH"/>
                    </a:p>
                  </a:txBody>
                  <a:tcPr/>
                </a:tc>
                <a:tc>
                  <a:txBody>
                    <a:bodyPr/>
                    <a:lstStyle/>
                    <a:p>
                      <a:pPr algn="l" fontAlgn="b"/>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3412611647"/>
                  </a:ext>
                </a:extLst>
              </a:tr>
              <a:tr h="107339">
                <a:tc rowSpan="4">
                  <a:txBody>
                    <a:bodyPr/>
                    <a:lstStyle/>
                    <a:p>
                      <a:pPr algn="ctr" fontAlgn="ctr"/>
                      <a:r>
                        <a:rPr lang="fr-CH" sz="500" u="none" strike="noStrike">
                          <a:effectLst/>
                        </a:rPr>
                        <a:t>Repas de midi</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14a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905.085.4.1</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Par jour</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 CHF 12.-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2442642258"/>
                  </a:ext>
                </a:extLst>
              </a:tr>
              <a:tr h="107339">
                <a:tc vMerge="1">
                  <a:txBody>
                    <a:bodyPr/>
                    <a:lstStyle/>
                    <a:p>
                      <a:endParaRPr lang="fr-CH"/>
                    </a:p>
                  </a:txBody>
                  <a:tcPr/>
                </a:tc>
                <a:tc>
                  <a:txBody>
                    <a:bodyPr/>
                    <a:lstStyle/>
                    <a:p>
                      <a:pPr algn="l" fontAlgn="b"/>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532; 533</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613394467"/>
                  </a:ext>
                </a:extLst>
              </a:tr>
              <a:tr h="107339">
                <a:tc vMerge="1">
                  <a:txBody>
                    <a:bodyPr/>
                    <a:lstStyle/>
                    <a:p>
                      <a:endParaRPr lang="fr-CH"/>
                    </a:p>
                  </a:txBody>
                  <a:tcPr/>
                </a:tc>
                <a:tc>
                  <a:txBody>
                    <a:bodyPr/>
                    <a:lstStyle/>
                    <a:p>
                      <a:pPr algn="l" fontAlgn="b"/>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000040167"/>
                  </a:ext>
                </a:extLst>
              </a:tr>
              <a:tr h="107339">
                <a:tc vMerge="1">
                  <a:txBody>
                    <a:bodyPr/>
                    <a:lstStyle/>
                    <a:p>
                      <a:endParaRPr lang="fr-CH"/>
                    </a:p>
                  </a:txBody>
                  <a:tcPr/>
                </a:tc>
                <a:tc>
                  <a:txBody>
                    <a:bodyPr/>
                    <a:lstStyle/>
                    <a:p>
                      <a:pPr algn="l" fontAlgn="b"/>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74143254"/>
                  </a:ext>
                </a:extLst>
              </a:tr>
              <a:tr h="107339">
                <a:tc rowSpan="4">
                  <a:txBody>
                    <a:bodyPr/>
                    <a:lstStyle/>
                    <a:p>
                      <a:pPr algn="ctr" fontAlgn="ctr"/>
                      <a:r>
                        <a:rPr lang="fr-CH" sz="500" u="none" strike="noStrike">
                          <a:effectLst/>
                        </a:rPr>
                        <a:t>Repas de midi et soir</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14a</a:t>
                      </a:r>
                      <a:endParaRPr lang="fr-CH" sz="500" b="0" i="0" u="none" strike="noStrike">
                        <a:solidFill>
                          <a:srgbClr val="000000"/>
                        </a:solidFill>
                        <a:effectLst/>
                        <a:latin typeface="Arial" panose="020B0604020202020204" pitchFamily="34" charset="0"/>
                      </a:endParaRPr>
                    </a:p>
                  </a:txBody>
                  <a:tcPr marL="4694" marR="4694" marT="4694" marB="0" anchor="ctr"/>
                </a:tc>
                <a:tc>
                  <a:txBody>
                    <a:bodyPr/>
                    <a:lstStyle/>
                    <a:p>
                      <a:pPr algn="l" fontAlgn="ctr"/>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905.085.4.2</a:t>
                      </a:r>
                      <a:endParaRPr lang="fr-CH" sz="500" b="0" i="0" u="none" strike="noStrike">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dirty="0">
                          <a:effectLst/>
                        </a:rPr>
                        <a:t>Par jour</a:t>
                      </a:r>
                      <a:endParaRPr lang="fr-CH" sz="500" b="0" i="0" u="none" strike="noStrike" dirty="0">
                        <a:solidFill>
                          <a:srgbClr val="000000"/>
                        </a:solidFill>
                        <a:effectLst/>
                        <a:latin typeface="Arial" panose="020B0604020202020204" pitchFamily="34" charset="0"/>
                      </a:endParaRPr>
                    </a:p>
                  </a:txBody>
                  <a:tcPr marL="4694" marR="4694" marT="4694" marB="0" anchor="ctr"/>
                </a:tc>
                <a:tc rowSpan="4">
                  <a:txBody>
                    <a:bodyPr/>
                    <a:lstStyle/>
                    <a:p>
                      <a:pPr algn="l" fontAlgn="ctr"/>
                      <a:r>
                        <a:rPr lang="fr-CH" sz="500" u="none" strike="noStrike">
                          <a:effectLst/>
                        </a:rPr>
                        <a:t> CHF 19.- </a:t>
                      </a:r>
                      <a:endParaRPr lang="fr-CH" sz="500" b="0" i="0" u="none" strike="noStrike">
                        <a:solidFill>
                          <a:srgbClr val="000000"/>
                        </a:solidFill>
                        <a:effectLst/>
                        <a:latin typeface="Arial" panose="020B0604020202020204" pitchFamily="34" charset="0"/>
                      </a:endParaRPr>
                    </a:p>
                  </a:txBody>
                  <a:tcPr marL="4694" marR="4694" marT="4694" marB="0" anchor="ctr"/>
                </a:tc>
                <a:extLst>
                  <a:ext uri="{0D108BD9-81ED-4DB2-BD59-A6C34878D82A}">
                    <a16:rowId xmlns:a16="http://schemas.microsoft.com/office/drawing/2014/main" val="3349399104"/>
                  </a:ext>
                </a:extLst>
              </a:tr>
              <a:tr h="107339">
                <a:tc vMerge="1">
                  <a:txBody>
                    <a:bodyPr/>
                    <a:lstStyle/>
                    <a:p>
                      <a:endParaRPr lang="fr-CH"/>
                    </a:p>
                  </a:txBody>
                  <a:tcPr/>
                </a:tc>
                <a:tc>
                  <a:txBody>
                    <a:bodyPr/>
                    <a:lstStyle/>
                    <a:p>
                      <a:pPr algn="l" fontAlgn="b"/>
                      <a:r>
                        <a:rPr lang="fr-CH" sz="500" u="none" strike="noStrike">
                          <a:effectLst/>
                        </a:rPr>
                        <a:t>15</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532; 533</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3248543960"/>
                  </a:ext>
                </a:extLst>
              </a:tr>
              <a:tr h="107339">
                <a:tc vMerge="1">
                  <a:txBody>
                    <a:bodyPr/>
                    <a:lstStyle/>
                    <a:p>
                      <a:endParaRPr lang="fr-CH"/>
                    </a:p>
                  </a:txBody>
                  <a:tcPr/>
                </a:tc>
                <a:tc>
                  <a:txBody>
                    <a:bodyPr/>
                    <a:lstStyle/>
                    <a:p>
                      <a:pPr algn="l" fontAlgn="b"/>
                      <a:r>
                        <a:rPr lang="fr-CH" sz="500" u="none" strike="noStrike">
                          <a:effectLst/>
                        </a:rPr>
                        <a:t>16</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a:effectLst/>
                        </a:rPr>
                        <a:t>Tous</a:t>
                      </a:r>
                      <a:endParaRPr lang="fr-CH" sz="500" b="0" i="0" u="none" strike="noStrike">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1443198901"/>
                  </a:ext>
                </a:extLst>
              </a:tr>
              <a:tr h="107339">
                <a:tc vMerge="1">
                  <a:txBody>
                    <a:bodyPr/>
                    <a:lstStyle/>
                    <a:p>
                      <a:endParaRPr lang="fr-CH"/>
                    </a:p>
                  </a:txBody>
                  <a:tcPr/>
                </a:tc>
                <a:tc>
                  <a:txBody>
                    <a:bodyPr/>
                    <a:lstStyle/>
                    <a:p>
                      <a:pPr algn="l" fontAlgn="b"/>
                      <a:r>
                        <a:rPr lang="fr-CH" sz="500" u="none" strike="noStrike">
                          <a:effectLst/>
                        </a:rPr>
                        <a:t>17</a:t>
                      </a:r>
                      <a:endParaRPr lang="fr-CH" sz="500" b="0" i="0" u="none" strike="noStrike">
                        <a:solidFill>
                          <a:srgbClr val="000000"/>
                        </a:solidFill>
                        <a:effectLst/>
                        <a:latin typeface="Arial" panose="020B0604020202020204" pitchFamily="34" charset="0"/>
                      </a:endParaRPr>
                    </a:p>
                  </a:txBody>
                  <a:tcPr marL="4694" marR="4694" marT="4694" marB="0" anchor="b"/>
                </a:tc>
                <a:tc>
                  <a:txBody>
                    <a:bodyPr/>
                    <a:lstStyle/>
                    <a:p>
                      <a:pPr algn="l" fontAlgn="b"/>
                      <a:r>
                        <a:rPr lang="fr-CH" sz="500" u="none" strike="noStrike" dirty="0">
                          <a:effectLst/>
                        </a:rPr>
                        <a:t>Tous</a:t>
                      </a:r>
                      <a:endParaRPr lang="fr-CH" sz="500" b="0" i="0" u="none" strike="noStrike" dirty="0">
                        <a:solidFill>
                          <a:srgbClr val="000000"/>
                        </a:solidFill>
                        <a:effectLst/>
                        <a:latin typeface="Arial" panose="020B0604020202020204" pitchFamily="34" charset="0"/>
                      </a:endParaRPr>
                    </a:p>
                  </a:txBody>
                  <a:tcPr marL="4694" marR="4694" marT="4694" marB="0" anchor="b"/>
                </a:tc>
                <a:tc vMerge="1">
                  <a:txBody>
                    <a:bodyPr/>
                    <a:lstStyle/>
                    <a:p>
                      <a:endParaRPr lang="fr-CH"/>
                    </a:p>
                  </a:txBody>
                  <a:tcPr/>
                </a:tc>
                <a:tc vMerge="1">
                  <a:txBody>
                    <a:bodyPr/>
                    <a:lstStyle/>
                    <a:p>
                      <a:endParaRPr lang="fr-CH"/>
                    </a:p>
                  </a:txBody>
                  <a:tcPr/>
                </a:tc>
                <a:tc vMerge="1">
                  <a:txBody>
                    <a:bodyPr/>
                    <a:lstStyle/>
                    <a:p>
                      <a:endParaRPr lang="fr-CH"/>
                    </a:p>
                  </a:txBody>
                  <a:tcPr/>
                </a:tc>
                <a:extLst>
                  <a:ext uri="{0D108BD9-81ED-4DB2-BD59-A6C34878D82A}">
                    <a16:rowId xmlns:a16="http://schemas.microsoft.com/office/drawing/2014/main" val="4287628434"/>
                  </a:ext>
                </a:extLst>
              </a:tr>
            </a:tbl>
          </a:graphicData>
        </a:graphic>
      </p:graphicFrame>
    </p:spTree>
    <p:extLst>
      <p:ext uri="{BB962C8B-B14F-4D97-AF65-F5344CB8AC3E}">
        <p14:creationId xmlns:p14="http://schemas.microsoft.com/office/powerpoint/2010/main" val="315424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1572768"/>
            <a:ext cx="8082098" cy="4507991"/>
          </a:xfrm>
        </p:spPr>
        <p:txBody>
          <a:bodyPr/>
          <a:lstStyle/>
          <a:p>
            <a:pPr marL="342900" indent="-342900">
              <a:buFont typeface="Arial" panose="020B0604020202020204" pitchFamily="34" charset="0"/>
              <a:buChar char="•"/>
            </a:pPr>
            <a:r>
              <a:rPr lang="fr-FR" sz="2000" kern="0" dirty="0"/>
              <a:t>Les chiffres tarifaires se composent de </a:t>
            </a:r>
            <a:r>
              <a:rPr lang="fr-FR" sz="2000" kern="0" dirty="0" smtClean="0"/>
              <a:t>8</a:t>
            </a:r>
            <a:r>
              <a:rPr lang="fr-FR" sz="2000" kern="0" dirty="0"/>
              <a:t> chiffres dont </a:t>
            </a:r>
            <a:r>
              <a:rPr lang="fr-FR" sz="2000" u="sng" kern="0" dirty="0"/>
              <a:t>les </a:t>
            </a:r>
            <a:r>
              <a:rPr lang="fr-FR" sz="2000" u="sng" kern="0" dirty="0" smtClean="0"/>
              <a:t>7 </a:t>
            </a:r>
            <a:r>
              <a:rPr lang="fr-FR" sz="2000" u="sng" kern="0" dirty="0"/>
              <a:t>premiers sont imposés par l’OFAS</a:t>
            </a:r>
            <a:r>
              <a:rPr lang="fr-FR" sz="2000" kern="0" dirty="0" smtClean="0"/>
              <a:t>.</a:t>
            </a:r>
          </a:p>
          <a:p>
            <a:pPr marL="342900" indent="-342900">
              <a:buFont typeface="Arial" panose="020B0604020202020204" pitchFamily="34" charset="0"/>
              <a:buChar char="•"/>
            </a:pPr>
            <a:endParaRPr lang="fr-FR" sz="2000" kern="0" dirty="0"/>
          </a:p>
          <a:p>
            <a:pPr marL="342900" indent="-342900">
              <a:buFont typeface="Arial" panose="020B0604020202020204" pitchFamily="34" charset="0"/>
              <a:buChar char="•"/>
            </a:pPr>
            <a:endParaRPr lang="fr-FR" sz="2000" kern="0" dirty="0" smtClean="0"/>
          </a:p>
          <a:p>
            <a:pPr marL="342900" indent="-342900">
              <a:buFont typeface="Arial" panose="020B0604020202020204" pitchFamily="34" charset="0"/>
              <a:buChar char="•"/>
            </a:pPr>
            <a:endParaRPr lang="fr-FR" sz="2000" kern="0" dirty="0"/>
          </a:p>
          <a:p>
            <a:pPr marL="342900" indent="-342900">
              <a:buFont typeface="Arial" panose="020B0604020202020204" pitchFamily="34" charset="0"/>
              <a:buChar char="•"/>
            </a:pPr>
            <a:endParaRPr lang="fr-FR" sz="2000" kern="0" dirty="0" smtClean="0"/>
          </a:p>
          <a:p>
            <a:pPr marL="342900" indent="-342900">
              <a:buFont typeface="Arial" panose="020B0604020202020204" pitchFamily="34" charset="0"/>
              <a:buChar char="•"/>
            </a:pPr>
            <a:endParaRPr lang="fr-FR" sz="2000" kern="0" dirty="0" smtClean="0"/>
          </a:p>
          <a:p>
            <a:pPr marL="342900" indent="-342900">
              <a:buFont typeface="Arial" panose="020B0604020202020204" pitchFamily="34" charset="0"/>
              <a:buChar char="•"/>
            </a:pPr>
            <a:endParaRPr lang="fr-FR" sz="2000" kern="0" dirty="0"/>
          </a:p>
          <a:p>
            <a:pPr marL="342900" indent="-342900">
              <a:buFont typeface="Arial" panose="020B0604020202020204" pitchFamily="34" charset="0"/>
              <a:buChar char="•"/>
            </a:pPr>
            <a:endParaRPr lang="fr-FR" sz="2000" kern="0" dirty="0" smtClean="0"/>
          </a:p>
          <a:p>
            <a:pPr marL="342900" indent="-342900">
              <a:buFont typeface="Arial" panose="020B0604020202020204" pitchFamily="34" charset="0"/>
              <a:buChar char="•"/>
            </a:pPr>
            <a:endParaRPr lang="fr-FR" sz="2000" kern="0" dirty="0"/>
          </a:p>
          <a:p>
            <a:pPr marL="342900" indent="-342900">
              <a:buClr>
                <a:srgbClr val="42525A"/>
              </a:buClr>
              <a:buFont typeface="Arial" panose="020B0604020202020204" pitchFamily="34" charset="0"/>
              <a:buChar char="•"/>
            </a:pPr>
            <a:r>
              <a:rPr lang="fr-CH" sz="2000" dirty="0" smtClean="0">
                <a:solidFill>
                  <a:srgbClr val="AE1F47"/>
                </a:solidFill>
              </a:rPr>
              <a:t>8</a:t>
            </a:r>
            <a:r>
              <a:rPr lang="fr-CH" sz="2000" baseline="30000" dirty="0" smtClean="0">
                <a:solidFill>
                  <a:srgbClr val="AE1F47"/>
                </a:solidFill>
              </a:rPr>
              <a:t>ème</a:t>
            </a:r>
            <a:r>
              <a:rPr lang="fr-CH" sz="2000" dirty="0" smtClean="0">
                <a:solidFill>
                  <a:srgbClr val="AE1F47"/>
                </a:solidFill>
              </a:rPr>
              <a:t> chiffre </a:t>
            </a:r>
            <a:r>
              <a:rPr lang="fr-CH" sz="2000" dirty="0">
                <a:solidFill>
                  <a:srgbClr val="AE1F47"/>
                </a:solidFill>
              </a:rPr>
              <a:t>: </a:t>
            </a:r>
            <a:r>
              <a:rPr lang="fr-CH" sz="2000" dirty="0"/>
              <a:t>A disposition des offices AI  </a:t>
            </a:r>
            <a:r>
              <a:rPr lang="fr-CH" sz="2000" dirty="0" smtClean="0"/>
              <a:t>     905.065.2.3</a:t>
            </a:r>
            <a:endParaRPr lang="fr-CH" sz="2000" dirty="0"/>
          </a:p>
          <a:p>
            <a:pPr marL="342900" indent="-342900">
              <a:buFont typeface="Arial" panose="020B0604020202020204" pitchFamily="34" charset="0"/>
              <a:buChar char="•"/>
            </a:pPr>
            <a:r>
              <a:rPr lang="fr-CH" sz="2000" dirty="0"/>
              <a:t>Décision/communication : code de prestation </a:t>
            </a:r>
            <a:r>
              <a:rPr lang="fr-CH" sz="2000" b="1" dirty="0"/>
              <a:t>et</a:t>
            </a:r>
            <a:r>
              <a:rPr lang="fr-CH" sz="2000" dirty="0"/>
              <a:t> chiffre tarifaire.</a:t>
            </a:r>
            <a:endParaRPr lang="fr-FR" sz="2000" kern="0" dirty="0"/>
          </a:p>
          <a:p>
            <a:endParaRPr lang="fr-CH" dirty="0"/>
          </a:p>
        </p:txBody>
      </p:sp>
      <p:sp>
        <p:nvSpPr>
          <p:cNvPr id="3" name="Titre 2"/>
          <p:cNvSpPr>
            <a:spLocks noGrp="1"/>
          </p:cNvSpPr>
          <p:nvPr>
            <p:ph type="title"/>
          </p:nvPr>
        </p:nvSpPr>
        <p:spPr>
          <a:xfrm>
            <a:off x="558981" y="987412"/>
            <a:ext cx="8082099" cy="468962"/>
          </a:xfrm>
        </p:spPr>
        <p:txBody>
          <a:bodyPr/>
          <a:lstStyle/>
          <a:p>
            <a:r>
              <a:rPr lang="fr-CH" sz="3200" dirty="0" smtClean="0"/>
              <a:t>Nomenclature des chiffres tarifaires</a:t>
            </a:r>
            <a:endParaRPr lang="fr-CH" sz="3200" dirty="0"/>
          </a:p>
        </p:txBody>
      </p:sp>
      <p:sp>
        <p:nvSpPr>
          <p:cNvPr id="4" name="Flèche droite 3"/>
          <p:cNvSpPr/>
          <p:nvPr/>
        </p:nvSpPr>
        <p:spPr>
          <a:xfrm>
            <a:off x="5536692" y="5340096"/>
            <a:ext cx="265176" cy="137160"/>
          </a:xfrm>
          <a:prstGeom prst="rightArrow">
            <a:avLst/>
          </a:prstGeom>
          <a:solidFill>
            <a:srgbClr val="AE1F47"/>
          </a:soli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p:cNvPicPr>
            <a:picLocks noChangeAspect="1"/>
          </p:cNvPicPr>
          <p:nvPr/>
        </p:nvPicPr>
        <p:blipFill>
          <a:blip r:embed="rId2"/>
          <a:stretch>
            <a:fillRect/>
          </a:stretch>
        </p:blipFill>
        <p:spPr>
          <a:xfrm>
            <a:off x="1724977" y="2395727"/>
            <a:ext cx="5178743" cy="2745679"/>
          </a:xfrm>
          <a:prstGeom prst="rect">
            <a:avLst/>
          </a:prstGeom>
        </p:spPr>
      </p:pic>
    </p:spTree>
    <p:extLst>
      <p:ext uri="{BB962C8B-B14F-4D97-AF65-F5344CB8AC3E}">
        <p14:creationId xmlns:p14="http://schemas.microsoft.com/office/powerpoint/2010/main" val="95821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05099" y="1657884"/>
            <a:ext cx="8827806" cy="4580546"/>
          </a:xfrm>
        </p:spPr>
        <p:txBody>
          <a:bodyPr/>
          <a:lstStyle/>
          <a:p>
            <a:r>
              <a:rPr lang="fr-CH" sz="2200" dirty="0" smtClean="0"/>
              <a:t>Concordances codes prestations – chiffres tarifaires prestations:</a:t>
            </a:r>
          </a:p>
          <a:p>
            <a:pPr marL="457200" indent="-457200">
              <a:buFontTx/>
              <a:buChar char="-"/>
            </a:pPr>
            <a:r>
              <a:rPr lang="fr-CH" sz="2200" dirty="0" smtClean="0"/>
              <a:t>Les chiffres tarifaires 060 – 061 – 062 – 066 ne sont plus associables au CP 500 (réentraînement au travail) </a:t>
            </a:r>
          </a:p>
          <a:p>
            <a:endParaRPr lang="fr-CH" sz="1000" dirty="0" smtClean="0"/>
          </a:p>
          <a:p>
            <a:pPr marL="457200" indent="-457200">
              <a:buFontTx/>
              <a:buChar char="-"/>
            </a:pPr>
            <a:r>
              <a:rPr lang="fr-CH" sz="2200" dirty="0" smtClean="0"/>
              <a:t>Le chiffre tarifaire 069 est désormais associable aux CP</a:t>
            </a:r>
            <a:endParaRPr lang="fr-CH" sz="600" dirty="0" smtClean="0"/>
          </a:p>
          <a:p>
            <a:pPr lvl="1"/>
            <a:r>
              <a:rPr lang="fr-CH" sz="1800" dirty="0" smtClean="0"/>
              <a:t>584 «travail de transition» et 590 «MR Jeunes» de l’art. 14a</a:t>
            </a:r>
          </a:p>
          <a:p>
            <a:pPr lvl="1"/>
            <a:r>
              <a:rPr lang="fr-CH" sz="1800" dirty="0" smtClean="0"/>
              <a:t>591 «Entraînement progressif» et 592 «entraînement au travail» de l’art. 14a</a:t>
            </a:r>
          </a:p>
          <a:p>
            <a:pPr lvl="1"/>
            <a:r>
              <a:rPr lang="fr-CH" sz="1800" dirty="0" smtClean="0"/>
              <a:t>532 «mesures préparatoire pendant l’orientation» et 533 «examen approfondi des professions possibles» de l’art. 15</a:t>
            </a:r>
          </a:p>
          <a:p>
            <a:pPr marL="342900" lvl="1" indent="0">
              <a:buNone/>
            </a:pPr>
            <a:endParaRPr lang="fr-CH" sz="1000" dirty="0" smtClean="0"/>
          </a:p>
          <a:p>
            <a:pPr marL="342900" indent="-342900">
              <a:buFont typeface="Symbol" panose="05050102010706020507" pitchFamily="18" charset="2"/>
              <a:buChar char="Þ"/>
            </a:pPr>
            <a:r>
              <a:rPr lang="fr-CH" sz="2200" i="1" dirty="0" smtClean="0">
                <a:solidFill>
                  <a:srgbClr val="AE1F47"/>
                </a:solidFill>
              </a:rPr>
              <a:t>Les conventions ne seront pas modifiées pour ces corrections.</a:t>
            </a:r>
          </a:p>
          <a:p>
            <a:pPr marL="342900" indent="-342900">
              <a:buFont typeface="Symbol" panose="05050102010706020507" pitchFamily="18" charset="2"/>
              <a:buChar char="Þ"/>
            </a:pPr>
            <a:r>
              <a:rPr lang="fr-CH" sz="2200" i="1" dirty="0" smtClean="0">
                <a:solidFill>
                  <a:srgbClr val="AE1F47"/>
                </a:solidFill>
              </a:rPr>
              <a:t>Les tableaux sont modifiés sur Partner Management pour les CAI</a:t>
            </a:r>
          </a:p>
          <a:p>
            <a:pPr marL="342900" indent="-342900">
              <a:buFont typeface="Symbol" panose="05050102010706020507" pitchFamily="18" charset="2"/>
              <a:buChar char="Þ"/>
            </a:pPr>
            <a:r>
              <a:rPr lang="fr-CH" sz="2200" i="1" dirty="0" smtClean="0">
                <a:solidFill>
                  <a:srgbClr val="AE1F47"/>
                </a:solidFill>
              </a:rPr>
              <a:t>Nous vous laissons le soins d’y être attentif lors de la rédaction des fiches produits</a:t>
            </a:r>
            <a:endParaRPr lang="fr-CH" sz="2200" i="1" dirty="0">
              <a:solidFill>
                <a:srgbClr val="AE1F47"/>
              </a:solidFill>
            </a:endParaRPr>
          </a:p>
        </p:txBody>
      </p:sp>
      <p:sp>
        <p:nvSpPr>
          <p:cNvPr id="3" name="Titre 2"/>
          <p:cNvSpPr>
            <a:spLocks noGrp="1"/>
          </p:cNvSpPr>
          <p:nvPr>
            <p:ph type="title"/>
          </p:nvPr>
        </p:nvSpPr>
        <p:spPr>
          <a:xfrm>
            <a:off x="499160" y="935367"/>
            <a:ext cx="8082099" cy="722517"/>
          </a:xfrm>
        </p:spPr>
        <p:txBody>
          <a:bodyPr/>
          <a:lstStyle/>
          <a:p>
            <a:r>
              <a:rPr lang="fr-CH" dirty="0" smtClean="0"/>
              <a:t>Quelques corrections à venir</a:t>
            </a:r>
            <a:endParaRPr lang="fr-CH" dirty="0"/>
          </a:p>
        </p:txBody>
      </p:sp>
    </p:spTree>
    <p:extLst>
      <p:ext uri="{BB962C8B-B14F-4D97-AF65-F5344CB8AC3E}">
        <p14:creationId xmlns:p14="http://schemas.microsoft.com/office/powerpoint/2010/main" val="3546077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05099" y="1657884"/>
            <a:ext cx="8827806" cy="4631821"/>
          </a:xfrm>
        </p:spPr>
        <p:txBody>
          <a:bodyPr/>
          <a:lstStyle/>
          <a:p>
            <a:r>
              <a:rPr lang="fr-CH" sz="2200" dirty="0" smtClean="0"/>
              <a:t>Mesures d’orientation (erreur déjà notée):</a:t>
            </a:r>
          </a:p>
          <a:p>
            <a:pPr marL="457200" indent="-457200">
              <a:buFontTx/>
              <a:buChar char="-"/>
            </a:pPr>
            <a:r>
              <a:rPr lang="fr-CH" sz="2200" dirty="0" smtClean="0"/>
              <a:t>CP 532 (orientation </a:t>
            </a:r>
            <a:r>
              <a:rPr lang="fr-CH" sz="2200" b="1" dirty="0" smtClean="0"/>
              <a:t>avant</a:t>
            </a:r>
            <a:r>
              <a:rPr lang="fr-CH" sz="2200" dirty="0" smtClean="0"/>
              <a:t> formation) =&gt; ch. tarifaire 051 «mesure préparatoire durant l’orientation professionnelle»</a:t>
            </a:r>
          </a:p>
          <a:p>
            <a:pPr marL="457200" indent="-457200">
              <a:buFontTx/>
              <a:buChar char="-"/>
            </a:pPr>
            <a:r>
              <a:rPr lang="fr-CH" sz="2200" dirty="0" smtClean="0"/>
              <a:t>CP 533 (orientation </a:t>
            </a:r>
            <a:r>
              <a:rPr lang="fr-CH" sz="2200" b="1" dirty="0" smtClean="0"/>
              <a:t>après</a:t>
            </a:r>
            <a:r>
              <a:rPr lang="fr-CH" sz="2200" dirty="0" smtClean="0"/>
              <a:t> formation) =&gt; ch. tarifaire 052 «Examen approfondi de professions possibles»</a:t>
            </a:r>
            <a:endParaRPr lang="fr-CH" sz="1000" dirty="0" smtClean="0"/>
          </a:p>
          <a:p>
            <a:endParaRPr lang="fr-CH" sz="2200" dirty="0" smtClean="0"/>
          </a:p>
          <a:p>
            <a:r>
              <a:rPr lang="fr-CH" sz="2200" dirty="0" smtClean="0"/>
              <a:t>Les conventions seront revues au fur et à mesure.</a:t>
            </a:r>
          </a:p>
          <a:p>
            <a:r>
              <a:rPr lang="fr-CH" sz="2200" dirty="0" smtClean="0"/>
              <a:t>Le tableau convention mis à jour est visible à l’identique par tous les utilisateurs Partner Manager (CAI et partenaire).</a:t>
            </a:r>
            <a:endParaRPr lang="fr-CH" sz="1000" dirty="0" smtClean="0"/>
          </a:p>
          <a:p>
            <a:endParaRPr lang="fr-CH" sz="1000" dirty="0"/>
          </a:p>
          <a:p>
            <a:endParaRPr lang="fr-CH" sz="1000" dirty="0" smtClean="0"/>
          </a:p>
          <a:p>
            <a:pPr algn="ctr"/>
            <a:r>
              <a:rPr lang="fr-CH" b="1" i="1" dirty="0" smtClean="0">
                <a:solidFill>
                  <a:srgbClr val="AE1F47"/>
                </a:solidFill>
              </a:rPr>
              <a:t>D’avance merci pour votre compréhension!</a:t>
            </a:r>
            <a:endParaRPr lang="fr-CH" b="1" i="1" dirty="0">
              <a:solidFill>
                <a:srgbClr val="AE1F47"/>
              </a:solidFill>
            </a:endParaRPr>
          </a:p>
        </p:txBody>
      </p:sp>
      <p:sp>
        <p:nvSpPr>
          <p:cNvPr id="3" name="Titre 2"/>
          <p:cNvSpPr>
            <a:spLocks noGrp="1"/>
          </p:cNvSpPr>
          <p:nvPr>
            <p:ph type="title"/>
          </p:nvPr>
        </p:nvSpPr>
        <p:spPr>
          <a:xfrm>
            <a:off x="499160" y="935367"/>
            <a:ext cx="8082099" cy="722517"/>
          </a:xfrm>
        </p:spPr>
        <p:txBody>
          <a:bodyPr/>
          <a:lstStyle/>
          <a:p>
            <a:r>
              <a:rPr lang="fr-CH" dirty="0" smtClean="0"/>
              <a:t>Quelques corrections à venir</a:t>
            </a:r>
            <a:endParaRPr lang="fr-CH" dirty="0"/>
          </a:p>
        </p:txBody>
      </p:sp>
    </p:spTree>
    <p:extLst>
      <p:ext uri="{BB962C8B-B14F-4D97-AF65-F5344CB8AC3E}">
        <p14:creationId xmlns:p14="http://schemas.microsoft.com/office/powerpoint/2010/main" val="127127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1905712"/>
            <a:ext cx="8082098" cy="2509769"/>
          </a:xfrm>
        </p:spPr>
        <p:txBody>
          <a:bodyPr/>
          <a:lstStyle/>
          <a:p>
            <a:pPr marL="342900" indent="-342900" algn="just">
              <a:buClr>
                <a:srgbClr val="42525A"/>
              </a:buClr>
              <a:buFont typeface="Arial" panose="020B0604020202020204" pitchFamily="34" charset="0"/>
              <a:buChar char="•"/>
            </a:pPr>
            <a:r>
              <a:rPr lang="fr-FR" sz="2000" dirty="0"/>
              <a:t>Toutes les mesures commencées en 2021 se poursuivent  en </a:t>
            </a:r>
            <a:r>
              <a:rPr lang="fr-FR" sz="2000" dirty="0" smtClean="0"/>
              <a:t>2022 et au-delà </a:t>
            </a:r>
            <a:r>
              <a:rPr lang="fr-FR" sz="2000" b="1" dirty="0"/>
              <a:t>jusqu’à la date de fin </a:t>
            </a:r>
            <a:r>
              <a:rPr lang="fr-FR" sz="2000" b="1" dirty="0" smtClean="0"/>
              <a:t>de la mesure, </a:t>
            </a:r>
            <a:r>
              <a:rPr lang="fr-FR" sz="2000" dirty="0" smtClean="0"/>
              <a:t>selon les conditions en cours lors du début de la mesure (exception AA).</a:t>
            </a:r>
          </a:p>
          <a:p>
            <a:pPr marL="342900" indent="-342900" algn="just">
              <a:buClr>
                <a:srgbClr val="42525A"/>
              </a:buClr>
              <a:buFont typeface="Arial" panose="020B0604020202020204" pitchFamily="34" charset="0"/>
              <a:buChar char="•"/>
            </a:pPr>
            <a:r>
              <a:rPr lang="fr-FR" sz="2000" dirty="0" smtClean="0"/>
              <a:t> </a:t>
            </a:r>
            <a:r>
              <a:rPr lang="fr-FR" sz="2000" dirty="0"/>
              <a:t>Les communications pour les </a:t>
            </a:r>
            <a:r>
              <a:rPr lang="fr-FR" sz="2000" b="1" dirty="0"/>
              <a:t>mesures</a:t>
            </a:r>
            <a:r>
              <a:rPr lang="fr-FR" sz="2000" dirty="0"/>
              <a:t> débutant </a:t>
            </a:r>
            <a:r>
              <a:rPr lang="fr-FR" sz="2000" dirty="0" smtClean="0"/>
              <a:t>dès le 01.01.2022 sont </a:t>
            </a:r>
            <a:r>
              <a:rPr lang="fr-FR" sz="2000" dirty="0"/>
              <a:t>émises </a:t>
            </a:r>
            <a:r>
              <a:rPr lang="fr-FR" sz="2000" dirty="0" smtClean="0"/>
              <a:t>avec les nouveaux chiffres tarifaires.</a:t>
            </a:r>
          </a:p>
          <a:p>
            <a:pPr marL="342900" indent="-342900" algn="just">
              <a:buClr>
                <a:srgbClr val="42525A"/>
              </a:buClr>
              <a:buFont typeface="Arial" panose="020B0604020202020204" pitchFamily="34" charset="0"/>
              <a:buChar char="•"/>
            </a:pPr>
            <a:r>
              <a:rPr lang="fr-FR" sz="2000" dirty="0" smtClean="0"/>
              <a:t>Les conseillères et conseillers AI neuchâtelois sont en mesure de réaliser les communications avec les nouvelles règles depuis le 01.01.2022.</a:t>
            </a:r>
            <a:endParaRPr lang="fr-FR" sz="2000" dirty="0"/>
          </a:p>
          <a:p>
            <a:endParaRPr lang="fr-CH" dirty="0"/>
          </a:p>
        </p:txBody>
      </p:sp>
      <p:sp>
        <p:nvSpPr>
          <p:cNvPr id="3" name="Titre 2"/>
          <p:cNvSpPr>
            <a:spLocks noGrp="1"/>
          </p:cNvSpPr>
          <p:nvPr>
            <p:ph type="title"/>
          </p:nvPr>
        </p:nvSpPr>
        <p:spPr/>
        <p:txBody>
          <a:bodyPr/>
          <a:lstStyle/>
          <a:p>
            <a:r>
              <a:rPr lang="fr-FR" altLang="fr-FR" dirty="0"/>
              <a:t>Dispositions transitoires</a:t>
            </a:r>
            <a:endParaRPr lang="fr-CH" dirty="0"/>
          </a:p>
        </p:txBody>
      </p:sp>
      <p:sp>
        <p:nvSpPr>
          <p:cNvPr id="4" name="ZoneTexte 3"/>
          <p:cNvSpPr txBox="1"/>
          <p:nvPr/>
        </p:nvSpPr>
        <p:spPr>
          <a:xfrm>
            <a:off x="1781049" y="5367805"/>
            <a:ext cx="4081806" cy="461665"/>
          </a:xfrm>
          <a:prstGeom prst="rect">
            <a:avLst/>
          </a:prstGeom>
          <a:noFill/>
        </p:spPr>
        <p:txBody>
          <a:bodyPr wrap="square" rtlCol="0">
            <a:spAutoFit/>
          </a:bodyPr>
          <a:lstStyle/>
          <a:p>
            <a:r>
              <a:rPr lang="fr-FR" sz="2400" dirty="0" smtClean="0">
                <a:solidFill>
                  <a:srgbClr val="AE1F47"/>
                </a:solidFill>
                <a:latin typeface="+mj-lt"/>
                <a:cs typeface="Arial" panose="020B0604020202020204" pitchFamily="34" charset="0"/>
              </a:rPr>
              <a:t>Coexistence </a:t>
            </a:r>
            <a:r>
              <a:rPr lang="fr-FR" sz="2400" dirty="0">
                <a:solidFill>
                  <a:srgbClr val="AE1F47"/>
                </a:solidFill>
                <a:latin typeface="+mj-lt"/>
                <a:cs typeface="Arial" panose="020B0604020202020204" pitchFamily="34" charset="0"/>
              </a:rPr>
              <a:t>de 2 </a:t>
            </a:r>
            <a:r>
              <a:rPr lang="fr-FR" sz="2400" dirty="0" smtClean="0">
                <a:solidFill>
                  <a:srgbClr val="AE1F47"/>
                </a:solidFill>
                <a:latin typeface="+mj-lt"/>
                <a:cs typeface="Arial" panose="020B0604020202020204" pitchFamily="34" charset="0"/>
              </a:rPr>
              <a:t>systèmes</a:t>
            </a:r>
            <a:endParaRPr lang="fr-CH" sz="2400" dirty="0">
              <a:solidFill>
                <a:srgbClr val="AE1F47"/>
              </a:solidFill>
              <a:latin typeface="+mj-lt"/>
              <a:cs typeface="Arial" panose="020B0604020202020204" pitchFamily="34" charset="0"/>
            </a:endParaRPr>
          </a:p>
        </p:txBody>
      </p:sp>
      <p:sp>
        <p:nvSpPr>
          <p:cNvPr id="5" name="Flèche droite rayée 4"/>
          <p:cNvSpPr/>
          <p:nvPr/>
        </p:nvSpPr>
        <p:spPr>
          <a:xfrm>
            <a:off x="714429" y="5428530"/>
            <a:ext cx="643031" cy="340213"/>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11990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3" y="2016807"/>
            <a:ext cx="8082098" cy="4247260"/>
          </a:xfrm>
        </p:spPr>
        <p:txBody>
          <a:bodyPr/>
          <a:lstStyle/>
          <a:p>
            <a:pPr marL="457200" indent="-457200">
              <a:buFont typeface="Courier New" panose="02070309020205020404" pitchFamily="49" charset="0"/>
              <a:buChar char="o"/>
            </a:pPr>
            <a:r>
              <a:rPr lang="fr-CH" sz="2400" dirty="0" smtClean="0"/>
              <a:t>Facturation directe à la </a:t>
            </a:r>
            <a:r>
              <a:rPr lang="fr-CH" sz="2400" dirty="0" err="1" smtClean="0"/>
              <a:t>CdC</a:t>
            </a:r>
            <a:endParaRPr lang="fr-CH" sz="2400" dirty="0" smtClean="0"/>
          </a:p>
          <a:p>
            <a:pPr marL="457200" indent="-457200">
              <a:buFont typeface="Courier New" panose="02070309020205020404" pitchFamily="49" charset="0"/>
              <a:buChar char="o"/>
            </a:pPr>
            <a:endParaRPr lang="fr-CH" sz="1000" dirty="0" smtClean="0"/>
          </a:p>
          <a:p>
            <a:pPr marL="457200" indent="-457200">
              <a:buFont typeface="Courier New" panose="02070309020205020404" pitchFamily="49" charset="0"/>
              <a:buChar char="o"/>
            </a:pPr>
            <a:r>
              <a:rPr lang="fr-CH" sz="2400" dirty="0" smtClean="0"/>
              <a:t>Obtention du </a:t>
            </a:r>
            <a:r>
              <a:rPr lang="fr-CH" sz="2400" dirty="0" err="1" smtClean="0"/>
              <a:t>n°GLN</a:t>
            </a:r>
            <a:r>
              <a:rPr lang="fr-CH" sz="2400" dirty="0" smtClean="0"/>
              <a:t> auprès de la Fondation </a:t>
            </a:r>
            <a:r>
              <a:rPr lang="fr-CH" sz="2400" dirty="0" err="1" smtClean="0"/>
              <a:t>Refdata</a:t>
            </a:r>
            <a:endParaRPr lang="fr-CH" sz="2400" dirty="0" smtClean="0"/>
          </a:p>
          <a:p>
            <a:r>
              <a:rPr lang="fr-CH" sz="1400" dirty="0" smtClean="0">
                <a:hlinkClick r:id="rId2"/>
              </a:rPr>
              <a:t>https://www.refdata.ch/</a:t>
            </a:r>
            <a:r>
              <a:rPr lang="fr-CH" sz="1400" dirty="0" err="1" smtClean="0">
                <a:hlinkClick r:id="rId2"/>
              </a:rPr>
              <a:t>fr</a:t>
            </a:r>
            <a:r>
              <a:rPr lang="fr-CH" sz="1400" dirty="0" smtClean="0">
                <a:hlinkClick r:id="rId2"/>
              </a:rPr>
              <a:t>/partenaires/inscription/base-de-données-des-partenaires-professionnels-</a:t>
            </a:r>
            <a:r>
              <a:rPr lang="fr-CH" sz="1400" dirty="0" err="1" smtClean="0">
                <a:hlinkClick r:id="rId2"/>
              </a:rPr>
              <a:t>gln</a:t>
            </a:r>
            <a:r>
              <a:rPr lang="fr-CH" sz="1400" dirty="0" smtClean="0"/>
              <a:t> </a:t>
            </a:r>
          </a:p>
          <a:p>
            <a:r>
              <a:rPr lang="fr-CH" sz="2000" dirty="0" smtClean="0"/>
              <a:t>Si le partenaire n’est pas inscrit au Registre du Commerce, il peut s’adresser au manager des contrats afin d’obtenir un document signé.</a:t>
            </a:r>
          </a:p>
          <a:p>
            <a:endParaRPr lang="fr-CH" sz="1000" dirty="0" smtClean="0"/>
          </a:p>
          <a:p>
            <a:pPr marL="457200" indent="-457200">
              <a:buFont typeface="Courier New" panose="02070309020205020404" pitchFamily="49" charset="0"/>
              <a:buChar char="o"/>
            </a:pPr>
            <a:r>
              <a:rPr lang="fr-CH" sz="2400" dirty="0" smtClean="0"/>
              <a:t>Intermédiaires pour l’échange électronique:</a:t>
            </a:r>
          </a:p>
          <a:p>
            <a:pPr marL="971550" lvl="1" indent="-457200">
              <a:buFont typeface="Courier New" panose="02070309020205020404" pitchFamily="49" charset="0"/>
              <a:buChar char="o"/>
            </a:pPr>
            <a:r>
              <a:rPr lang="fr-CH" sz="2000" dirty="0" err="1" smtClean="0"/>
              <a:t>MediData</a:t>
            </a:r>
            <a:r>
              <a:rPr lang="fr-CH" sz="2000" dirty="0" smtClean="0"/>
              <a:t>, produit </a:t>
            </a:r>
            <a:r>
              <a:rPr lang="fr-CH" sz="2000" dirty="0" err="1" smtClean="0"/>
              <a:t>MediPort</a:t>
            </a:r>
            <a:endParaRPr lang="fr-CH" sz="2000" dirty="0" smtClean="0"/>
          </a:p>
          <a:p>
            <a:pPr marL="971550" lvl="1" indent="-457200">
              <a:buFont typeface="Courier New" panose="02070309020205020404" pitchFamily="49" charset="0"/>
              <a:buChar char="o"/>
            </a:pPr>
            <a:r>
              <a:rPr lang="fr-CH" sz="2000" dirty="0" smtClean="0"/>
              <a:t>H-NET via </a:t>
            </a:r>
            <a:r>
              <a:rPr lang="fr-CH" sz="2000" dirty="0" err="1" smtClean="0"/>
              <a:t>MediPort</a:t>
            </a:r>
            <a:endParaRPr lang="fr-CH" sz="2000" dirty="0" smtClean="0"/>
          </a:p>
          <a:p>
            <a:pPr marL="971550" lvl="1" indent="-457200">
              <a:buFont typeface="Courier New" panose="02070309020205020404" pitchFamily="49" charset="0"/>
              <a:buChar char="o"/>
            </a:pPr>
            <a:r>
              <a:rPr lang="fr-CH" sz="2000" dirty="0" err="1" smtClean="0"/>
              <a:t>MedicalInvoice</a:t>
            </a:r>
            <a:r>
              <a:rPr lang="fr-CH" sz="2000" dirty="0" smtClean="0"/>
              <a:t> (gratuit et mode d’emploi disponible)</a:t>
            </a:r>
          </a:p>
          <a:p>
            <a:pPr lvl="1" indent="0">
              <a:buNone/>
            </a:pPr>
            <a:endParaRPr lang="fr-CH" sz="1000" dirty="0" smtClean="0"/>
          </a:p>
          <a:p>
            <a:pPr marL="0" lvl="1" indent="0">
              <a:buNone/>
            </a:pPr>
            <a:r>
              <a:rPr lang="fr-CH" sz="2000" b="1" dirty="0" smtClean="0">
                <a:solidFill>
                  <a:srgbClr val="AE1F47"/>
                </a:solidFill>
              </a:rPr>
              <a:t>=&gt; Copie de la facture à la personne assurée concernée</a:t>
            </a:r>
            <a:endParaRPr lang="fr-CH" sz="1000" b="1" dirty="0" smtClean="0">
              <a:solidFill>
                <a:srgbClr val="AE1F47"/>
              </a:solidFill>
            </a:endParaRPr>
          </a:p>
          <a:p>
            <a:pPr marL="1314450" lvl="2" indent="-457200">
              <a:buFont typeface="Courier New" panose="02070309020205020404" pitchFamily="49" charset="0"/>
              <a:buChar char="o"/>
            </a:pPr>
            <a:endParaRPr lang="fr-CH" dirty="0"/>
          </a:p>
        </p:txBody>
      </p:sp>
      <p:sp>
        <p:nvSpPr>
          <p:cNvPr id="3" name="Titre 2"/>
          <p:cNvSpPr>
            <a:spLocks noGrp="1"/>
          </p:cNvSpPr>
          <p:nvPr>
            <p:ph type="title"/>
          </p:nvPr>
        </p:nvSpPr>
        <p:spPr>
          <a:xfrm>
            <a:off x="558982" y="969551"/>
            <a:ext cx="8082099" cy="944708"/>
          </a:xfrm>
        </p:spPr>
        <p:txBody>
          <a:bodyPr/>
          <a:lstStyle/>
          <a:p>
            <a:r>
              <a:rPr lang="fr-CH" dirty="0" smtClean="0"/>
              <a:t>Facturation électronique</a:t>
            </a:r>
            <a:r>
              <a:rPr lang="fr-CH" dirty="0"/>
              <a:t> </a:t>
            </a:r>
            <a:r>
              <a:rPr lang="fr-CH" dirty="0" smtClean="0"/>
              <a:t>- n° GLN </a:t>
            </a:r>
            <a:r>
              <a:rPr lang="fr-CH" sz="2800" dirty="0" smtClean="0"/>
              <a:t>(Global Local </a:t>
            </a:r>
            <a:r>
              <a:rPr lang="fr-CH" sz="2800" dirty="0" err="1" smtClean="0"/>
              <a:t>Number</a:t>
            </a:r>
            <a:r>
              <a:rPr lang="fr-CH" sz="2800" dirty="0" smtClean="0"/>
              <a:t> - ancien EAN)</a:t>
            </a:r>
            <a:endParaRPr lang="fr-CH" sz="2800" dirty="0"/>
          </a:p>
        </p:txBody>
      </p:sp>
    </p:spTree>
    <p:extLst>
      <p:ext uri="{BB962C8B-B14F-4D97-AF65-F5344CB8AC3E}">
        <p14:creationId xmlns:p14="http://schemas.microsoft.com/office/powerpoint/2010/main" val="3404415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2358639"/>
            <a:ext cx="8082098" cy="4161803"/>
          </a:xfrm>
        </p:spPr>
        <p:txBody>
          <a:bodyPr/>
          <a:lstStyle/>
          <a:p>
            <a:pPr marL="457200" indent="-457200">
              <a:buFont typeface="Wingdings" panose="05000000000000000000" pitchFamily="2" charset="2"/>
              <a:buChar char="Ø"/>
            </a:pPr>
            <a:r>
              <a:rPr lang="fr-CH" dirty="0" err="1" smtClean="0"/>
              <a:t>Assuré-e</a:t>
            </a:r>
            <a:r>
              <a:rPr lang="fr-CH" dirty="0" smtClean="0"/>
              <a:t>- sous contrat </a:t>
            </a:r>
            <a:r>
              <a:rPr lang="fr-CH" sz="2000" dirty="0" smtClean="0"/>
              <a:t>(travail, formation, apprentissage)</a:t>
            </a:r>
            <a:r>
              <a:rPr lang="fr-CH" dirty="0" smtClean="0"/>
              <a:t> =&gt; AA par l’employeur, </a:t>
            </a:r>
            <a:r>
              <a:rPr lang="fr-CH" dirty="0" err="1" smtClean="0">
                <a:solidFill>
                  <a:srgbClr val="AE1F47"/>
                </a:solidFill>
              </a:rPr>
              <a:t>resp</a:t>
            </a:r>
            <a:r>
              <a:rPr lang="fr-CH" dirty="0" smtClean="0">
                <a:solidFill>
                  <a:srgbClr val="AE1F47"/>
                </a:solidFill>
              </a:rPr>
              <a:t>. le partenaire-employeur</a:t>
            </a:r>
            <a:endParaRPr lang="fr-CH" sz="1000" dirty="0" smtClean="0">
              <a:solidFill>
                <a:srgbClr val="AE1F47"/>
              </a:solidFill>
            </a:endParaRPr>
          </a:p>
          <a:p>
            <a:pPr marL="457200" indent="-457200">
              <a:buFont typeface="Wingdings" panose="05000000000000000000" pitchFamily="2" charset="2"/>
              <a:buChar char="Ø"/>
            </a:pPr>
            <a:r>
              <a:rPr lang="fr-CH" dirty="0" err="1" smtClean="0"/>
              <a:t>Assuré-e</a:t>
            </a:r>
            <a:r>
              <a:rPr lang="fr-CH" dirty="0" smtClean="0"/>
              <a:t>- sans contrat de travail mais en situation analogue </a:t>
            </a:r>
            <a:r>
              <a:rPr lang="fr-CH" sz="2000" dirty="0" smtClean="0"/>
              <a:t>(</a:t>
            </a:r>
            <a:r>
              <a:rPr lang="fr-CH" sz="2000" i="1" dirty="0" smtClean="0"/>
              <a:t>~ production</a:t>
            </a:r>
            <a:r>
              <a:rPr lang="fr-CH" sz="2000" dirty="0" smtClean="0"/>
              <a:t>) </a:t>
            </a:r>
            <a:r>
              <a:rPr lang="fr-CH" dirty="0" smtClean="0"/>
              <a:t>=&gt; AA AI</a:t>
            </a:r>
          </a:p>
          <a:p>
            <a:pPr marL="457200" indent="-457200">
              <a:buFont typeface="Wingdings" panose="05000000000000000000" pitchFamily="2" charset="2"/>
              <a:buChar char="Ø"/>
            </a:pPr>
            <a:r>
              <a:rPr lang="fr-CH" dirty="0" smtClean="0"/>
              <a:t>Ecole de métiers </a:t>
            </a:r>
            <a:r>
              <a:rPr lang="fr-CH" sz="2000" dirty="0" smtClean="0"/>
              <a:t>(pour la partie formation) </a:t>
            </a:r>
            <a:r>
              <a:rPr lang="fr-CH" dirty="0" smtClean="0"/>
              <a:t>ou atelier protégé =&gt; SUVA de l’entité</a:t>
            </a:r>
            <a:endParaRPr lang="fr-CH" sz="1000" dirty="0" smtClean="0"/>
          </a:p>
          <a:p>
            <a:pPr marL="457200" indent="-457200">
              <a:buFont typeface="Wingdings" panose="05000000000000000000" pitchFamily="2" charset="2"/>
              <a:buChar char="Ø"/>
            </a:pPr>
            <a:r>
              <a:rPr lang="fr-CH" dirty="0" smtClean="0"/>
              <a:t>Toutes autres situation =&gt; AA auprès Amal obligatoire</a:t>
            </a:r>
          </a:p>
          <a:p>
            <a:pPr marL="457200" indent="-457200">
              <a:buFont typeface="Wingdings" panose="05000000000000000000" pitchFamily="2" charset="2"/>
              <a:buChar char="Ø"/>
            </a:pPr>
            <a:endParaRPr lang="fr-CH" dirty="0"/>
          </a:p>
        </p:txBody>
      </p:sp>
      <p:sp>
        <p:nvSpPr>
          <p:cNvPr id="3" name="Titre 2"/>
          <p:cNvSpPr>
            <a:spLocks noGrp="1"/>
          </p:cNvSpPr>
          <p:nvPr>
            <p:ph type="title"/>
          </p:nvPr>
        </p:nvSpPr>
        <p:spPr>
          <a:xfrm>
            <a:off x="558981" y="1106283"/>
            <a:ext cx="8082099" cy="975066"/>
          </a:xfrm>
        </p:spPr>
        <p:txBody>
          <a:bodyPr/>
          <a:lstStyle/>
          <a:p>
            <a:r>
              <a:rPr lang="fr-CH" sz="3200" dirty="0" smtClean="0"/>
              <a:t>Assurance accident pendant une mesure auprès d’un partenaire AI</a:t>
            </a:r>
            <a:endParaRPr lang="fr-CH" sz="3200" dirty="0"/>
          </a:p>
        </p:txBody>
      </p:sp>
    </p:spTree>
    <p:extLst>
      <p:ext uri="{BB962C8B-B14F-4D97-AF65-F5344CB8AC3E}">
        <p14:creationId xmlns:p14="http://schemas.microsoft.com/office/powerpoint/2010/main" val="992980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79521" y="1893340"/>
            <a:ext cx="1919298" cy="1135057"/>
          </a:xfrm>
          <a:ln w="28575">
            <a:solidFill>
              <a:srgbClr val="AE1F47"/>
            </a:solidFill>
          </a:ln>
        </p:spPr>
        <p:txBody>
          <a:bodyPr/>
          <a:lstStyle/>
          <a:p>
            <a:r>
              <a:rPr lang="fr-CH" sz="2000" dirty="0" smtClean="0"/>
              <a:t>Contrat travail/ apprentissage / formation?</a:t>
            </a:r>
            <a:endParaRPr lang="fr-CH" sz="2000" dirty="0"/>
          </a:p>
        </p:txBody>
      </p:sp>
      <p:sp>
        <p:nvSpPr>
          <p:cNvPr id="3" name="Titre 2"/>
          <p:cNvSpPr>
            <a:spLocks noGrp="1"/>
          </p:cNvSpPr>
          <p:nvPr>
            <p:ph type="title"/>
          </p:nvPr>
        </p:nvSpPr>
        <p:spPr>
          <a:xfrm>
            <a:off x="558981" y="859899"/>
            <a:ext cx="8082099" cy="877965"/>
          </a:xfrm>
        </p:spPr>
        <p:txBody>
          <a:bodyPr/>
          <a:lstStyle/>
          <a:p>
            <a:pPr algn="ctr"/>
            <a:r>
              <a:rPr lang="fr-FR" dirty="0"/>
              <a:t>Assurance </a:t>
            </a:r>
            <a:r>
              <a:rPr lang="fr-FR" dirty="0" smtClean="0"/>
              <a:t>accident</a:t>
            </a:r>
            <a:br>
              <a:rPr lang="fr-FR" dirty="0" smtClean="0"/>
            </a:br>
            <a:r>
              <a:rPr lang="fr-FR" sz="2800" u="sng" dirty="0" smtClean="0"/>
              <a:t>dès le 1.1.2022 pour toutes les mesures</a:t>
            </a:r>
            <a:r>
              <a:rPr lang="fr-FR" dirty="0" smtClean="0"/>
              <a:t/>
            </a:r>
            <a:br>
              <a:rPr lang="fr-FR" dirty="0" smtClean="0"/>
            </a:br>
            <a:r>
              <a:rPr lang="fr-CH" sz="2000" dirty="0">
                <a:latin typeface="+mn-lt"/>
              </a:rPr>
              <a:t/>
            </a:r>
            <a:br>
              <a:rPr lang="fr-CH" sz="2000" dirty="0">
                <a:latin typeface="+mn-lt"/>
              </a:rPr>
            </a:br>
            <a:endParaRPr lang="fr-CH" sz="2000" dirty="0">
              <a:latin typeface="+mn-lt"/>
            </a:endParaRPr>
          </a:p>
        </p:txBody>
      </p:sp>
      <p:sp>
        <p:nvSpPr>
          <p:cNvPr id="4" name="Flèche droite rayée 3"/>
          <p:cNvSpPr/>
          <p:nvPr/>
        </p:nvSpPr>
        <p:spPr>
          <a:xfrm>
            <a:off x="2410659" y="2808941"/>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358261" y="3028397"/>
            <a:ext cx="564023" cy="307777"/>
          </a:xfrm>
          <a:prstGeom prst="rect">
            <a:avLst/>
          </a:prstGeom>
          <a:noFill/>
        </p:spPr>
        <p:txBody>
          <a:bodyPr wrap="square" rtlCol="0">
            <a:spAutoFit/>
          </a:bodyPr>
          <a:lstStyle/>
          <a:p>
            <a:r>
              <a:rPr lang="fr-CH" sz="1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OUI</a:t>
            </a:r>
            <a:endParaRPr lang="fr-CH" sz="1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7" name="ZoneTexte 6"/>
          <p:cNvSpPr txBox="1"/>
          <p:nvPr/>
        </p:nvSpPr>
        <p:spPr>
          <a:xfrm>
            <a:off x="2251667" y="2599566"/>
            <a:ext cx="656273" cy="307777"/>
          </a:xfrm>
          <a:prstGeom prst="rect">
            <a:avLst/>
          </a:prstGeom>
          <a:noFill/>
        </p:spPr>
        <p:txBody>
          <a:bodyPr wrap="square" rtlCol="0">
            <a:spAutoFit/>
          </a:bodyPr>
          <a:lstStyle/>
          <a:p>
            <a:r>
              <a:rPr lang="fr-CH" sz="1400" dirty="0" smtClean="0">
                <a:solidFill>
                  <a:srgbClr val="AE1F47"/>
                </a:solidFill>
                <a:latin typeface="Arial" panose="020B0604020202020204" pitchFamily="34" charset="0"/>
                <a:ea typeface="Roboto Light" panose="02000000000000000000" pitchFamily="2" charset="0"/>
                <a:cs typeface="Arial" panose="020B0604020202020204" pitchFamily="34" charset="0"/>
              </a:rPr>
              <a:t>NON</a:t>
            </a:r>
            <a:endParaRPr lang="fr-CH" sz="1400" dirty="0">
              <a:solidFill>
                <a:srgbClr val="AE1F47"/>
              </a:solidFill>
              <a:latin typeface="Arial" panose="020B0604020202020204" pitchFamily="34" charset="0"/>
              <a:ea typeface="Roboto Light" panose="02000000000000000000" pitchFamily="2" charset="0"/>
              <a:cs typeface="Arial" panose="020B0604020202020204" pitchFamily="34" charset="0"/>
            </a:endParaRPr>
          </a:p>
        </p:txBody>
      </p:sp>
      <p:sp>
        <p:nvSpPr>
          <p:cNvPr id="8" name="Espace réservé du texte 1"/>
          <p:cNvSpPr txBox="1">
            <a:spLocks/>
          </p:cNvSpPr>
          <p:nvPr/>
        </p:nvSpPr>
        <p:spPr>
          <a:xfrm>
            <a:off x="3047527" y="1861056"/>
            <a:ext cx="2305283" cy="1174602"/>
          </a:xfrm>
          <a:prstGeom prst="rect">
            <a:avLst/>
          </a:prstGeom>
          <a:ln w="28575">
            <a:solidFill>
              <a:srgbClr val="AE1F47"/>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t>Contenu de la mesure = situation analogue à contrat de travail?</a:t>
            </a:r>
            <a:endParaRPr lang="fr-CH" sz="2000" dirty="0"/>
          </a:p>
        </p:txBody>
      </p:sp>
      <p:sp>
        <p:nvSpPr>
          <p:cNvPr id="10" name="ZoneTexte 9"/>
          <p:cNvSpPr txBox="1"/>
          <p:nvPr/>
        </p:nvSpPr>
        <p:spPr>
          <a:xfrm>
            <a:off x="3040073" y="3041110"/>
            <a:ext cx="564023" cy="307777"/>
          </a:xfrm>
          <a:prstGeom prst="rect">
            <a:avLst/>
          </a:prstGeom>
          <a:noFill/>
        </p:spPr>
        <p:txBody>
          <a:bodyPr wrap="square" rtlCol="0">
            <a:spAutoFit/>
          </a:bodyPr>
          <a:lstStyle/>
          <a:p>
            <a:r>
              <a:rPr lang="fr-CH" sz="1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OUI</a:t>
            </a:r>
            <a:endParaRPr lang="fr-CH" sz="1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11" name="ZoneTexte 10"/>
          <p:cNvSpPr txBox="1"/>
          <p:nvPr/>
        </p:nvSpPr>
        <p:spPr>
          <a:xfrm>
            <a:off x="5333405" y="2602567"/>
            <a:ext cx="656273" cy="307777"/>
          </a:xfrm>
          <a:prstGeom prst="rect">
            <a:avLst/>
          </a:prstGeom>
          <a:noFill/>
        </p:spPr>
        <p:txBody>
          <a:bodyPr wrap="square" rtlCol="0">
            <a:spAutoFit/>
          </a:bodyPr>
          <a:lstStyle/>
          <a:p>
            <a:r>
              <a:rPr lang="fr-CH" sz="1400" dirty="0" smtClean="0">
                <a:solidFill>
                  <a:srgbClr val="AE1F47"/>
                </a:solidFill>
                <a:latin typeface="Arial" panose="020B0604020202020204" pitchFamily="34" charset="0"/>
                <a:ea typeface="Roboto Light" panose="02000000000000000000" pitchFamily="2" charset="0"/>
                <a:cs typeface="Arial" panose="020B0604020202020204" pitchFamily="34" charset="0"/>
              </a:rPr>
              <a:t>NON</a:t>
            </a:r>
            <a:endParaRPr lang="fr-CH" sz="1400" dirty="0">
              <a:solidFill>
                <a:srgbClr val="AE1F47"/>
              </a:solidFill>
              <a:latin typeface="Arial" panose="020B0604020202020204" pitchFamily="34" charset="0"/>
              <a:ea typeface="Roboto Light" panose="02000000000000000000" pitchFamily="2" charset="0"/>
              <a:cs typeface="Arial" panose="020B0604020202020204" pitchFamily="34" charset="0"/>
            </a:endParaRPr>
          </a:p>
        </p:txBody>
      </p:sp>
      <p:sp>
        <p:nvSpPr>
          <p:cNvPr id="12" name="Espace réservé du texte 1"/>
          <p:cNvSpPr txBox="1">
            <a:spLocks/>
          </p:cNvSpPr>
          <p:nvPr/>
        </p:nvSpPr>
        <p:spPr>
          <a:xfrm>
            <a:off x="6015013" y="1870887"/>
            <a:ext cx="2926080" cy="1174602"/>
          </a:xfrm>
          <a:prstGeom prst="rect">
            <a:avLst/>
          </a:prstGeom>
          <a:ln w="28575">
            <a:solidFill>
              <a:srgbClr val="AE1F47"/>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t>Mesure en atelier protégé (art. 27 LAI) ou école de métiers (art. 84 OLAA)?</a:t>
            </a:r>
            <a:endParaRPr lang="fr-CH" sz="2000" dirty="0"/>
          </a:p>
        </p:txBody>
      </p:sp>
      <p:sp>
        <p:nvSpPr>
          <p:cNvPr id="13" name="Flèche droite rayée 12"/>
          <p:cNvSpPr/>
          <p:nvPr/>
        </p:nvSpPr>
        <p:spPr>
          <a:xfrm>
            <a:off x="5501337" y="2822035"/>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space réservé du texte 1"/>
          <p:cNvSpPr txBox="1">
            <a:spLocks/>
          </p:cNvSpPr>
          <p:nvPr/>
        </p:nvSpPr>
        <p:spPr>
          <a:xfrm>
            <a:off x="6901357" y="5395960"/>
            <a:ext cx="2165731" cy="366735"/>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AA auprès </a:t>
            </a:r>
            <a:r>
              <a:rPr lang="fr-CH" sz="2000" dirty="0" err="1" smtClean="0">
                <a:solidFill>
                  <a:srgbClr val="AE1F47"/>
                </a:solidFill>
              </a:rPr>
              <a:t>LAMal</a:t>
            </a:r>
            <a:endParaRPr lang="fr-CH" sz="2000" dirty="0">
              <a:solidFill>
                <a:srgbClr val="AE1F47"/>
              </a:solidFill>
            </a:endParaRPr>
          </a:p>
        </p:txBody>
      </p:sp>
      <p:sp>
        <p:nvSpPr>
          <p:cNvPr id="15" name="Flèche droite rayée 14"/>
          <p:cNvSpPr/>
          <p:nvPr/>
        </p:nvSpPr>
        <p:spPr>
          <a:xfrm rot="5400000">
            <a:off x="401925" y="3419703"/>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Espace réservé du texte 1"/>
          <p:cNvSpPr txBox="1">
            <a:spLocks/>
          </p:cNvSpPr>
          <p:nvPr/>
        </p:nvSpPr>
        <p:spPr>
          <a:xfrm>
            <a:off x="345153" y="3813566"/>
            <a:ext cx="1919298" cy="595911"/>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Couverture AA de l’employeur</a:t>
            </a:r>
            <a:endParaRPr lang="fr-CH" sz="2000" dirty="0">
              <a:solidFill>
                <a:srgbClr val="AE1F47"/>
              </a:solidFill>
            </a:endParaRPr>
          </a:p>
        </p:txBody>
      </p:sp>
      <p:sp>
        <p:nvSpPr>
          <p:cNvPr id="17" name="Flèche droite rayée 16"/>
          <p:cNvSpPr/>
          <p:nvPr/>
        </p:nvSpPr>
        <p:spPr>
          <a:xfrm rot="5400000">
            <a:off x="3081801" y="3412246"/>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ZoneTexte 17"/>
          <p:cNvSpPr txBox="1"/>
          <p:nvPr/>
        </p:nvSpPr>
        <p:spPr>
          <a:xfrm>
            <a:off x="5989678" y="3041491"/>
            <a:ext cx="564023" cy="307777"/>
          </a:xfrm>
          <a:prstGeom prst="rect">
            <a:avLst/>
          </a:prstGeom>
          <a:noFill/>
        </p:spPr>
        <p:txBody>
          <a:bodyPr wrap="square" rtlCol="0">
            <a:spAutoFit/>
          </a:bodyPr>
          <a:lstStyle/>
          <a:p>
            <a:r>
              <a:rPr lang="fr-CH" sz="1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OUI</a:t>
            </a:r>
            <a:endParaRPr lang="fr-CH" sz="1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19" name="ZoneTexte 18"/>
          <p:cNvSpPr txBox="1"/>
          <p:nvPr/>
        </p:nvSpPr>
        <p:spPr>
          <a:xfrm>
            <a:off x="8283008" y="3058844"/>
            <a:ext cx="656273" cy="307777"/>
          </a:xfrm>
          <a:prstGeom prst="rect">
            <a:avLst/>
          </a:prstGeom>
          <a:noFill/>
        </p:spPr>
        <p:txBody>
          <a:bodyPr wrap="square" rtlCol="0">
            <a:spAutoFit/>
          </a:bodyPr>
          <a:lstStyle/>
          <a:p>
            <a:r>
              <a:rPr lang="fr-CH" sz="1400" dirty="0" smtClean="0">
                <a:solidFill>
                  <a:srgbClr val="AE1F47"/>
                </a:solidFill>
                <a:latin typeface="Arial" panose="020B0604020202020204" pitchFamily="34" charset="0"/>
                <a:ea typeface="Roboto Light" panose="02000000000000000000" pitchFamily="2" charset="0"/>
                <a:cs typeface="Arial" panose="020B0604020202020204" pitchFamily="34" charset="0"/>
              </a:rPr>
              <a:t>NON</a:t>
            </a:r>
            <a:endParaRPr lang="fr-CH" sz="1400" dirty="0">
              <a:solidFill>
                <a:srgbClr val="AE1F47"/>
              </a:solidFill>
              <a:latin typeface="Arial" panose="020B0604020202020204" pitchFamily="34" charset="0"/>
              <a:ea typeface="Roboto Light" panose="02000000000000000000" pitchFamily="2" charset="0"/>
              <a:cs typeface="Arial" panose="020B0604020202020204" pitchFamily="34" charset="0"/>
            </a:endParaRPr>
          </a:p>
        </p:txBody>
      </p:sp>
      <p:sp>
        <p:nvSpPr>
          <p:cNvPr id="20" name="Flèche droite rayée 19"/>
          <p:cNvSpPr/>
          <p:nvPr/>
        </p:nvSpPr>
        <p:spPr>
          <a:xfrm rot="5400000">
            <a:off x="6043687" y="3428670"/>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Espace réservé du texte 1"/>
          <p:cNvSpPr txBox="1">
            <a:spLocks/>
          </p:cNvSpPr>
          <p:nvPr/>
        </p:nvSpPr>
        <p:spPr>
          <a:xfrm>
            <a:off x="3047527" y="3813567"/>
            <a:ext cx="1485610" cy="595911"/>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Couverture </a:t>
            </a:r>
          </a:p>
          <a:p>
            <a:pPr>
              <a:spcBef>
                <a:spcPts val="0"/>
              </a:spcBef>
            </a:pPr>
            <a:r>
              <a:rPr lang="fr-CH" sz="2000" dirty="0" smtClean="0">
                <a:solidFill>
                  <a:srgbClr val="AE1F47"/>
                </a:solidFill>
              </a:rPr>
              <a:t>AA AI</a:t>
            </a:r>
            <a:endParaRPr lang="fr-CH" sz="2000" dirty="0">
              <a:solidFill>
                <a:srgbClr val="AE1F47"/>
              </a:solidFill>
            </a:endParaRPr>
          </a:p>
        </p:txBody>
      </p:sp>
      <p:sp>
        <p:nvSpPr>
          <p:cNvPr id="22" name="Flèche droite rayée 21"/>
          <p:cNvSpPr/>
          <p:nvPr/>
        </p:nvSpPr>
        <p:spPr>
          <a:xfrm rot="5400000">
            <a:off x="7626051" y="4199275"/>
            <a:ext cx="2030060"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Espace réservé du texte 1"/>
          <p:cNvSpPr txBox="1">
            <a:spLocks/>
          </p:cNvSpPr>
          <p:nvPr/>
        </p:nvSpPr>
        <p:spPr>
          <a:xfrm>
            <a:off x="5309559" y="3822995"/>
            <a:ext cx="2438718" cy="1209584"/>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Couverture auprès de la SUVA par l’atelier protégé / l’école de métiers</a:t>
            </a:r>
            <a:endParaRPr lang="fr-CH" sz="2000" dirty="0">
              <a:solidFill>
                <a:srgbClr val="AE1F47"/>
              </a:solidFill>
            </a:endParaRPr>
          </a:p>
        </p:txBody>
      </p:sp>
    </p:spTree>
    <p:extLst>
      <p:ext uri="{BB962C8B-B14F-4D97-AF65-F5344CB8AC3E}">
        <p14:creationId xmlns:p14="http://schemas.microsoft.com/office/powerpoint/2010/main" val="2464197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1" y="2561968"/>
            <a:ext cx="8082098" cy="3531182"/>
          </a:xfrm>
        </p:spPr>
        <p:txBody>
          <a:bodyPr/>
          <a:lstStyle/>
          <a:p>
            <a:r>
              <a:rPr lang="fr-CH" sz="2400" dirty="0" smtClean="0"/>
              <a:t>Si contrat de travail, apprentissage, formation</a:t>
            </a:r>
          </a:p>
          <a:p>
            <a:pPr marL="457200" indent="-457200">
              <a:buFont typeface="Wingdings" panose="05000000000000000000" pitchFamily="2" charset="2"/>
              <a:buChar char="Ø"/>
            </a:pPr>
            <a:r>
              <a:rPr lang="fr-CH" sz="2400" dirty="0" smtClean="0"/>
              <a:t>Questions de RC régies par le droit du travail selon CO</a:t>
            </a:r>
          </a:p>
          <a:p>
            <a:r>
              <a:rPr lang="fr-CH" sz="2400" dirty="0" smtClean="0"/>
              <a:t>Sans de contrat</a:t>
            </a:r>
          </a:p>
          <a:p>
            <a:pPr marL="457200" indent="-457200">
              <a:buFont typeface="Wingdings" panose="05000000000000000000" pitchFamily="2" charset="2"/>
              <a:buChar char="Ø"/>
            </a:pPr>
            <a:r>
              <a:rPr lang="fr-CH" sz="2400" dirty="0" smtClean="0"/>
              <a:t>Dommage causé auprès de l’entreprise </a:t>
            </a:r>
            <a:r>
              <a:rPr lang="fr-CH" sz="2400" dirty="0" smtClean="0"/>
              <a:t>d’activit</a:t>
            </a:r>
            <a:r>
              <a:rPr lang="fr-CH" sz="2400" dirty="0"/>
              <a:t>é</a:t>
            </a:r>
            <a:r>
              <a:rPr lang="fr-CH" sz="2400" dirty="0" smtClean="0"/>
              <a:t> </a:t>
            </a:r>
            <a:r>
              <a:rPr lang="fr-CH" sz="2400" dirty="0" smtClean="0"/>
              <a:t>=&gt; AI répond du dommage</a:t>
            </a:r>
          </a:p>
          <a:p>
            <a:pPr marL="457200" indent="-457200">
              <a:buFont typeface="Wingdings" panose="05000000000000000000" pitchFamily="2" charset="2"/>
              <a:buChar char="Ø"/>
            </a:pPr>
            <a:r>
              <a:rPr lang="fr-CH" sz="2400" dirty="0" smtClean="0"/>
              <a:t>Dommage causé auprès d’un tiers dans le cadre de l’activité =&gt; l’entreprise d’activité répond du dommage</a:t>
            </a:r>
          </a:p>
        </p:txBody>
      </p:sp>
      <p:sp>
        <p:nvSpPr>
          <p:cNvPr id="3" name="Titre 2"/>
          <p:cNvSpPr>
            <a:spLocks noGrp="1"/>
          </p:cNvSpPr>
          <p:nvPr>
            <p:ph type="title"/>
          </p:nvPr>
        </p:nvSpPr>
        <p:spPr>
          <a:xfrm>
            <a:off x="558981" y="1106283"/>
            <a:ext cx="8082099" cy="1038711"/>
          </a:xfrm>
        </p:spPr>
        <p:txBody>
          <a:bodyPr/>
          <a:lstStyle/>
          <a:p>
            <a:r>
              <a:rPr lang="fr-CH" dirty="0" smtClean="0"/>
              <a:t>Responsabilité civile sur 1</a:t>
            </a:r>
            <a:r>
              <a:rPr lang="fr-CH" baseline="30000" dirty="0" smtClean="0"/>
              <a:t>er</a:t>
            </a:r>
            <a:r>
              <a:rPr lang="fr-CH" dirty="0" smtClean="0"/>
              <a:t> marché du travail </a:t>
            </a:r>
            <a:r>
              <a:rPr lang="fr-CH" sz="2800" dirty="0" smtClean="0"/>
              <a:t>(LAI </a:t>
            </a:r>
            <a:r>
              <a:rPr lang="fr-CH" sz="2800" dirty="0"/>
              <a:t>art. 68</a:t>
            </a:r>
            <a:r>
              <a:rPr lang="fr-CH" sz="2800" baseline="30000" dirty="0"/>
              <a:t>5quies</a:t>
            </a:r>
            <a:r>
              <a:rPr lang="fr-CH" sz="2800" dirty="0"/>
              <a:t>) </a:t>
            </a:r>
          </a:p>
        </p:txBody>
      </p:sp>
    </p:spTree>
    <p:extLst>
      <p:ext uri="{BB962C8B-B14F-4D97-AF65-F5344CB8AC3E}">
        <p14:creationId xmlns:p14="http://schemas.microsoft.com/office/powerpoint/2010/main" val="2698769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42966" y="2878738"/>
            <a:ext cx="1919298" cy="1170748"/>
          </a:xfrm>
          <a:ln w="28575">
            <a:solidFill>
              <a:srgbClr val="AE1F47"/>
            </a:solidFill>
          </a:ln>
        </p:spPr>
        <p:txBody>
          <a:bodyPr/>
          <a:lstStyle/>
          <a:p>
            <a:r>
              <a:rPr lang="fr-CH" sz="2000" dirty="0" smtClean="0"/>
              <a:t>Mesure organisée sur le 1</a:t>
            </a:r>
            <a:r>
              <a:rPr lang="fr-CH" sz="2000" baseline="30000" dirty="0" smtClean="0"/>
              <a:t>er</a:t>
            </a:r>
            <a:r>
              <a:rPr lang="fr-CH" sz="2000" dirty="0" smtClean="0"/>
              <a:t> marché du travail?</a:t>
            </a:r>
            <a:endParaRPr lang="fr-CH" sz="2000" dirty="0"/>
          </a:p>
        </p:txBody>
      </p:sp>
      <p:sp>
        <p:nvSpPr>
          <p:cNvPr id="3" name="Titre 2"/>
          <p:cNvSpPr>
            <a:spLocks noGrp="1"/>
          </p:cNvSpPr>
          <p:nvPr>
            <p:ph type="title"/>
          </p:nvPr>
        </p:nvSpPr>
        <p:spPr>
          <a:xfrm>
            <a:off x="558981" y="859899"/>
            <a:ext cx="8082099" cy="877965"/>
          </a:xfrm>
        </p:spPr>
        <p:txBody>
          <a:bodyPr/>
          <a:lstStyle/>
          <a:p>
            <a:pPr algn="ctr"/>
            <a:r>
              <a:rPr lang="fr-FR" dirty="0"/>
              <a:t>Assurance </a:t>
            </a:r>
            <a:r>
              <a:rPr lang="fr-FR" dirty="0" smtClean="0"/>
              <a:t>RC</a:t>
            </a:r>
            <a:br>
              <a:rPr lang="fr-FR" dirty="0" smtClean="0"/>
            </a:br>
            <a:r>
              <a:rPr lang="fr-FR" sz="2800" u="sng" dirty="0" smtClean="0"/>
              <a:t>dès le 1.1.2022 pour toutes les mesures</a:t>
            </a:r>
            <a:r>
              <a:rPr lang="fr-FR" dirty="0" smtClean="0"/>
              <a:t/>
            </a:r>
            <a:br>
              <a:rPr lang="fr-FR" dirty="0" smtClean="0"/>
            </a:br>
            <a:r>
              <a:rPr lang="fr-CH" sz="2000" dirty="0">
                <a:latin typeface="+mn-lt"/>
              </a:rPr>
              <a:t/>
            </a:r>
            <a:br>
              <a:rPr lang="fr-CH" sz="2000" dirty="0">
                <a:latin typeface="+mn-lt"/>
              </a:rPr>
            </a:br>
            <a:endParaRPr lang="fr-CH" sz="2000" dirty="0">
              <a:latin typeface="+mn-lt"/>
            </a:endParaRPr>
          </a:p>
        </p:txBody>
      </p:sp>
      <p:sp>
        <p:nvSpPr>
          <p:cNvPr id="4" name="Flèche droite rayée 3"/>
          <p:cNvSpPr/>
          <p:nvPr/>
        </p:nvSpPr>
        <p:spPr>
          <a:xfrm>
            <a:off x="2370944" y="3857228"/>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2271105" y="3596022"/>
            <a:ext cx="564023" cy="307777"/>
          </a:xfrm>
          <a:prstGeom prst="rect">
            <a:avLst/>
          </a:prstGeom>
          <a:noFill/>
        </p:spPr>
        <p:txBody>
          <a:bodyPr wrap="square" rtlCol="0">
            <a:spAutoFit/>
          </a:bodyPr>
          <a:lstStyle/>
          <a:p>
            <a:r>
              <a:rPr lang="fr-CH" sz="1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OUI</a:t>
            </a:r>
            <a:endParaRPr lang="fr-CH" sz="1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7" name="ZoneTexte 6"/>
          <p:cNvSpPr txBox="1"/>
          <p:nvPr/>
        </p:nvSpPr>
        <p:spPr>
          <a:xfrm>
            <a:off x="313736" y="4071131"/>
            <a:ext cx="656273" cy="307777"/>
          </a:xfrm>
          <a:prstGeom prst="rect">
            <a:avLst/>
          </a:prstGeom>
          <a:noFill/>
        </p:spPr>
        <p:txBody>
          <a:bodyPr wrap="square" rtlCol="0">
            <a:spAutoFit/>
          </a:bodyPr>
          <a:lstStyle/>
          <a:p>
            <a:r>
              <a:rPr lang="fr-CH" sz="1400" dirty="0" smtClean="0">
                <a:solidFill>
                  <a:srgbClr val="AE1F47"/>
                </a:solidFill>
                <a:latin typeface="Arial" panose="020B0604020202020204" pitchFamily="34" charset="0"/>
                <a:ea typeface="Roboto Light" panose="02000000000000000000" pitchFamily="2" charset="0"/>
                <a:cs typeface="Arial" panose="020B0604020202020204" pitchFamily="34" charset="0"/>
              </a:rPr>
              <a:t>NON</a:t>
            </a:r>
            <a:endParaRPr lang="fr-CH" sz="1400" dirty="0">
              <a:solidFill>
                <a:srgbClr val="AE1F47"/>
              </a:solidFill>
              <a:latin typeface="Arial" panose="020B0604020202020204" pitchFamily="34" charset="0"/>
              <a:ea typeface="Roboto Light" panose="02000000000000000000" pitchFamily="2" charset="0"/>
              <a:cs typeface="Arial" panose="020B0604020202020204" pitchFamily="34" charset="0"/>
            </a:endParaRPr>
          </a:p>
        </p:txBody>
      </p:sp>
      <p:sp>
        <p:nvSpPr>
          <p:cNvPr id="8" name="Espace réservé du texte 1"/>
          <p:cNvSpPr txBox="1">
            <a:spLocks/>
          </p:cNvSpPr>
          <p:nvPr/>
        </p:nvSpPr>
        <p:spPr>
          <a:xfrm>
            <a:off x="2917285" y="3361509"/>
            <a:ext cx="2687737" cy="1435867"/>
          </a:xfrm>
          <a:prstGeom prst="rect">
            <a:avLst/>
          </a:prstGeom>
          <a:ln w="28575">
            <a:solidFill>
              <a:srgbClr val="AE1F47"/>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t>L’assuré est-il salarié / sous contrat de formation ou d’apprentissage avec l’entreprise?</a:t>
            </a:r>
            <a:endParaRPr lang="fr-CH" sz="2000" dirty="0"/>
          </a:p>
        </p:txBody>
      </p:sp>
      <p:sp>
        <p:nvSpPr>
          <p:cNvPr id="10" name="ZoneTexte 9"/>
          <p:cNvSpPr txBox="1"/>
          <p:nvPr/>
        </p:nvSpPr>
        <p:spPr>
          <a:xfrm>
            <a:off x="5587340" y="4321708"/>
            <a:ext cx="564023" cy="307777"/>
          </a:xfrm>
          <a:prstGeom prst="rect">
            <a:avLst/>
          </a:prstGeom>
          <a:noFill/>
        </p:spPr>
        <p:txBody>
          <a:bodyPr wrap="square" rtlCol="0">
            <a:spAutoFit/>
          </a:bodyPr>
          <a:lstStyle/>
          <a:p>
            <a:r>
              <a:rPr lang="fr-CH" sz="1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OUI</a:t>
            </a:r>
            <a:endParaRPr lang="fr-CH" sz="1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11" name="ZoneTexte 10"/>
          <p:cNvSpPr txBox="1"/>
          <p:nvPr/>
        </p:nvSpPr>
        <p:spPr>
          <a:xfrm>
            <a:off x="2801105" y="4818464"/>
            <a:ext cx="656273" cy="307777"/>
          </a:xfrm>
          <a:prstGeom prst="rect">
            <a:avLst/>
          </a:prstGeom>
          <a:noFill/>
        </p:spPr>
        <p:txBody>
          <a:bodyPr wrap="square" rtlCol="0">
            <a:spAutoFit/>
          </a:bodyPr>
          <a:lstStyle/>
          <a:p>
            <a:r>
              <a:rPr lang="fr-CH" sz="1400" dirty="0" smtClean="0">
                <a:solidFill>
                  <a:srgbClr val="AE1F47"/>
                </a:solidFill>
                <a:latin typeface="Arial" panose="020B0604020202020204" pitchFamily="34" charset="0"/>
                <a:ea typeface="Roboto Light" panose="02000000000000000000" pitchFamily="2" charset="0"/>
                <a:cs typeface="Arial" panose="020B0604020202020204" pitchFamily="34" charset="0"/>
              </a:rPr>
              <a:t>NON</a:t>
            </a:r>
            <a:endParaRPr lang="fr-CH" sz="1400" dirty="0">
              <a:solidFill>
                <a:srgbClr val="AE1F47"/>
              </a:solidFill>
              <a:latin typeface="Arial" panose="020B0604020202020204" pitchFamily="34" charset="0"/>
              <a:ea typeface="Roboto Light" panose="02000000000000000000" pitchFamily="2" charset="0"/>
              <a:cs typeface="Arial" panose="020B0604020202020204" pitchFamily="34" charset="0"/>
            </a:endParaRPr>
          </a:p>
        </p:txBody>
      </p:sp>
      <p:sp>
        <p:nvSpPr>
          <p:cNvPr id="13" name="Flèche droite rayée 12"/>
          <p:cNvSpPr/>
          <p:nvPr/>
        </p:nvSpPr>
        <p:spPr>
          <a:xfrm>
            <a:off x="5695360" y="4577920"/>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space réservé du texte 1"/>
          <p:cNvSpPr txBox="1">
            <a:spLocks/>
          </p:cNvSpPr>
          <p:nvPr/>
        </p:nvSpPr>
        <p:spPr>
          <a:xfrm>
            <a:off x="6241701" y="4504280"/>
            <a:ext cx="2475009" cy="921160"/>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RC réglée par le droit du travail selon CO</a:t>
            </a:r>
            <a:endParaRPr lang="fr-CH" sz="2000" dirty="0">
              <a:solidFill>
                <a:srgbClr val="AE1F47"/>
              </a:solidFill>
            </a:endParaRPr>
          </a:p>
        </p:txBody>
      </p:sp>
      <p:sp>
        <p:nvSpPr>
          <p:cNvPr id="15" name="Flèche droite rayée 14"/>
          <p:cNvSpPr/>
          <p:nvPr/>
        </p:nvSpPr>
        <p:spPr>
          <a:xfrm rot="5400000">
            <a:off x="382947" y="4480734"/>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Espace réservé du texte 1"/>
          <p:cNvSpPr txBox="1">
            <a:spLocks/>
          </p:cNvSpPr>
          <p:nvPr/>
        </p:nvSpPr>
        <p:spPr>
          <a:xfrm>
            <a:off x="285364" y="4950527"/>
            <a:ext cx="1360556" cy="595911"/>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RC du partenaire</a:t>
            </a:r>
            <a:endParaRPr lang="fr-CH" sz="2000" dirty="0">
              <a:solidFill>
                <a:srgbClr val="AE1F47"/>
              </a:solidFill>
            </a:endParaRPr>
          </a:p>
        </p:txBody>
      </p:sp>
      <p:sp>
        <p:nvSpPr>
          <p:cNvPr id="17" name="Flèche droite rayée 16"/>
          <p:cNvSpPr/>
          <p:nvPr/>
        </p:nvSpPr>
        <p:spPr>
          <a:xfrm rot="5400000">
            <a:off x="2856816" y="5208709"/>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Espace réservé du texte 1"/>
          <p:cNvSpPr txBox="1">
            <a:spLocks/>
          </p:cNvSpPr>
          <p:nvPr/>
        </p:nvSpPr>
        <p:spPr>
          <a:xfrm>
            <a:off x="2917284" y="5638880"/>
            <a:ext cx="2020475" cy="595911"/>
          </a:xfrm>
          <a:prstGeom prst="rect">
            <a:avLst/>
          </a:prstGeom>
          <a:ln w="28575">
            <a:solidFill>
              <a:srgbClr val="42525A"/>
            </a:solidFill>
            <a:prstDash val="sysDash"/>
          </a:ln>
        </p:spPr>
        <p:txBody>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rgbClr val="42525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42525A"/>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42525A"/>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2525A"/>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2000" dirty="0" smtClean="0">
                <a:solidFill>
                  <a:srgbClr val="AE1F47"/>
                </a:solidFill>
              </a:rPr>
              <a:t>RC prise en charge par l’AI</a:t>
            </a:r>
            <a:endParaRPr lang="fr-CH" sz="2000" dirty="0">
              <a:solidFill>
                <a:srgbClr val="AE1F47"/>
              </a:solidFill>
            </a:endParaRPr>
          </a:p>
        </p:txBody>
      </p:sp>
      <p:sp>
        <p:nvSpPr>
          <p:cNvPr id="5" name="ZoneTexte 4"/>
          <p:cNvSpPr txBox="1"/>
          <p:nvPr/>
        </p:nvSpPr>
        <p:spPr>
          <a:xfrm>
            <a:off x="285364" y="1841408"/>
            <a:ext cx="8586651" cy="707886"/>
          </a:xfrm>
          <a:prstGeom prst="rect">
            <a:avLst/>
          </a:prstGeom>
          <a:noFill/>
        </p:spPr>
        <p:txBody>
          <a:bodyPr wrap="square" rtlCol="0">
            <a:spAutoFit/>
          </a:bodyPr>
          <a:lstStyle/>
          <a:p>
            <a:r>
              <a:rPr lang="fr-CH" sz="20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DC AI =&gt; plus de mesures sur 1</a:t>
            </a:r>
            <a:r>
              <a:rPr lang="fr-CH" sz="2000" baseline="300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er</a:t>
            </a:r>
            <a:r>
              <a:rPr lang="fr-CH" sz="20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 marché du travail =&gt; prise en charge de la RC par l’AI pour les dommages dans l’entreprise d’accueil de la mesure.</a:t>
            </a:r>
            <a:endParaRPr lang="fr-CH" sz="20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512032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11288" y="3344542"/>
            <a:ext cx="6864350" cy="428805"/>
          </a:xfrm>
        </p:spPr>
        <p:txBody>
          <a:bodyPr/>
          <a:lstStyle/>
          <a:p>
            <a:r>
              <a:rPr lang="fr-CH" dirty="0" smtClean="0"/>
              <a:t>A l’ensemble des partenaire de l’OAI Neuchâtel</a:t>
            </a:r>
            <a:endParaRPr lang="fr-CH" dirty="0"/>
          </a:p>
        </p:txBody>
      </p:sp>
      <p:sp>
        <p:nvSpPr>
          <p:cNvPr id="3" name="Espace réservé du texte 2"/>
          <p:cNvSpPr>
            <a:spLocks noGrp="1"/>
          </p:cNvSpPr>
          <p:nvPr>
            <p:ph type="body" sz="quarter" idx="11"/>
          </p:nvPr>
        </p:nvSpPr>
        <p:spPr/>
        <p:txBody>
          <a:bodyPr/>
          <a:lstStyle/>
          <a:p>
            <a:r>
              <a:rPr lang="fr-CH" dirty="0" smtClean="0"/>
              <a:t>MM. </a:t>
            </a:r>
            <a:r>
              <a:rPr lang="fr-CH" dirty="0" err="1" smtClean="0"/>
              <a:t>Ferchaud</a:t>
            </a:r>
            <a:r>
              <a:rPr lang="fr-CH" dirty="0" smtClean="0"/>
              <a:t>, </a:t>
            </a:r>
            <a:r>
              <a:rPr lang="fr-CH" dirty="0" err="1" smtClean="0"/>
              <a:t>Jeannet</a:t>
            </a:r>
            <a:r>
              <a:rPr lang="fr-CH" dirty="0" smtClean="0"/>
              <a:t> et Linder</a:t>
            </a:r>
            <a:endParaRPr lang="fr-CH" dirty="0"/>
          </a:p>
        </p:txBody>
      </p:sp>
      <p:sp>
        <p:nvSpPr>
          <p:cNvPr id="4" name="Espace réservé du texte 3"/>
          <p:cNvSpPr>
            <a:spLocks noGrp="1"/>
          </p:cNvSpPr>
          <p:nvPr>
            <p:ph type="body" sz="quarter" idx="12"/>
          </p:nvPr>
        </p:nvSpPr>
        <p:spPr>
          <a:xfrm>
            <a:off x="1411288" y="4472967"/>
            <a:ext cx="2835972" cy="314325"/>
          </a:xfrm>
        </p:spPr>
        <p:txBody>
          <a:bodyPr/>
          <a:lstStyle/>
          <a:p>
            <a:r>
              <a:rPr lang="fr-CH" dirty="0" smtClean="0"/>
              <a:t>Le 19 janvier 2022</a:t>
            </a:r>
            <a:endParaRPr lang="fr-CH" dirty="0"/>
          </a:p>
        </p:txBody>
      </p:sp>
      <p:sp>
        <p:nvSpPr>
          <p:cNvPr id="5" name="Espace réservé du texte 4"/>
          <p:cNvSpPr>
            <a:spLocks noGrp="1"/>
          </p:cNvSpPr>
          <p:nvPr>
            <p:ph type="body" sz="quarter" idx="13"/>
          </p:nvPr>
        </p:nvSpPr>
        <p:spPr>
          <a:xfrm>
            <a:off x="1411288" y="2177379"/>
            <a:ext cx="6864350" cy="685462"/>
          </a:xfrm>
        </p:spPr>
        <p:txBody>
          <a:bodyPr/>
          <a:lstStyle/>
          <a:p>
            <a:r>
              <a:rPr lang="fr-CH" sz="5400" dirty="0" smtClean="0"/>
              <a:t>P</a:t>
            </a:r>
            <a:r>
              <a:rPr lang="fr-CH" dirty="0" smtClean="0"/>
              <a:t>ARTNER </a:t>
            </a:r>
            <a:r>
              <a:rPr lang="fr-CH" sz="5400" dirty="0" smtClean="0"/>
              <a:t>Self-Service</a:t>
            </a:r>
            <a:endParaRPr lang="fr-CH" dirty="0" smtClean="0"/>
          </a:p>
        </p:txBody>
      </p:sp>
      <p:pic>
        <p:nvPicPr>
          <p:cNvPr id="6" name="Grafik 3"/>
          <p:cNvPicPr>
            <a:picLocks noChangeAspect="1"/>
          </p:cNvPicPr>
          <p:nvPr/>
        </p:nvPicPr>
        <p:blipFill>
          <a:blip r:embed="rId2"/>
          <a:stretch>
            <a:fillRect/>
          </a:stretch>
        </p:blipFill>
        <p:spPr>
          <a:xfrm>
            <a:off x="6063166" y="1262980"/>
            <a:ext cx="2629988" cy="914399"/>
          </a:xfrm>
          <a:prstGeom prst="rect">
            <a:avLst/>
          </a:prstGeom>
        </p:spPr>
      </p:pic>
    </p:spTree>
    <p:extLst>
      <p:ext uri="{BB962C8B-B14F-4D97-AF65-F5344CB8AC3E}">
        <p14:creationId xmlns:p14="http://schemas.microsoft.com/office/powerpoint/2010/main" val="391154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1" y="2418460"/>
            <a:ext cx="8082098" cy="3717420"/>
          </a:xfrm>
        </p:spPr>
        <p:txBody>
          <a:bodyPr/>
          <a:lstStyle/>
          <a:p>
            <a:pPr marL="457200" indent="-457200">
              <a:buFont typeface="Wingdings" panose="05000000000000000000" pitchFamily="2" charset="2"/>
              <a:buChar char="Ø"/>
            </a:pPr>
            <a:r>
              <a:rPr lang="fr-CH" dirty="0" smtClean="0"/>
              <a:t>Fin février 2022: retour des conventions signées et fiches produits remplies par les partenaires</a:t>
            </a:r>
          </a:p>
          <a:p>
            <a:endParaRPr lang="fr-CH" sz="1000" dirty="0" smtClean="0"/>
          </a:p>
          <a:p>
            <a:pPr marL="457200" indent="-457200">
              <a:buFont typeface="Wingdings" panose="05000000000000000000" pitchFamily="2" charset="2"/>
              <a:buChar char="Ø"/>
            </a:pPr>
            <a:r>
              <a:rPr lang="fr-CH" dirty="0" smtClean="0"/>
              <a:t>Régulièrement: mise à jour des informations de Partner Management par le </a:t>
            </a:r>
            <a:r>
              <a:rPr lang="fr-CH" dirty="0" err="1" smtClean="0"/>
              <a:t>MdC</a:t>
            </a:r>
            <a:endParaRPr lang="fr-CH" dirty="0" smtClean="0"/>
          </a:p>
          <a:p>
            <a:endParaRPr lang="fr-CH" dirty="0" smtClean="0"/>
          </a:p>
          <a:p>
            <a:r>
              <a:rPr lang="fr-CH" dirty="0" smtClean="0"/>
              <a:t>Objectif: offrir la meilleure visibilité de chacun et permettre un accès rapide et simple aux CAI</a:t>
            </a:r>
          </a:p>
        </p:txBody>
      </p:sp>
      <p:sp>
        <p:nvSpPr>
          <p:cNvPr id="3" name="Titre 2"/>
          <p:cNvSpPr>
            <a:spLocks noGrp="1"/>
          </p:cNvSpPr>
          <p:nvPr>
            <p:ph type="title"/>
          </p:nvPr>
        </p:nvSpPr>
        <p:spPr/>
        <p:txBody>
          <a:bodyPr/>
          <a:lstStyle/>
          <a:p>
            <a:r>
              <a:rPr lang="fr-CH" dirty="0" smtClean="0"/>
              <a:t>Prochaines étapes: Partner Management</a:t>
            </a:r>
            <a:endParaRPr lang="fr-CH" dirty="0"/>
          </a:p>
        </p:txBody>
      </p:sp>
    </p:spTree>
    <p:extLst>
      <p:ext uri="{BB962C8B-B14F-4D97-AF65-F5344CB8AC3E}">
        <p14:creationId xmlns:p14="http://schemas.microsoft.com/office/powerpoint/2010/main" val="4137295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1" y="2144994"/>
            <a:ext cx="8082098" cy="3717420"/>
          </a:xfrm>
        </p:spPr>
        <p:txBody>
          <a:bodyPr/>
          <a:lstStyle/>
          <a:p>
            <a:pPr marL="457200" indent="-457200">
              <a:buFont typeface="Wingdings" panose="05000000000000000000" pitchFamily="2" charset="2"/>
              <a:buChar char="Ø"/>
            </a:pPr>
            <a:r>
              <a:rPr lang="fr-CH" dirty="0" smtClean="0"/>
              <a:t>Dès aujourd’hui: envoi des budgets 2022 par les partenaires concernés</a:t>
            </a:r>
            <a:endParaRPr lang="fr-CH" sz="1000" dirty="0" smtClean="0"/>
          </a:p>
          <a:p>
            <a:pPr marL="457200" indent="-457200">
              <a:buFont typeface="Wingdings" panose="05000000000000000000" pitchFamily="2" charset="2"/>
              <a:buChar char="Ø"/>
            </a:pPr>
            <a:r>
              <a:rPr lang="fr-CH" dirty="0" smtClean="0"/>
              <a:t>31.5.2022: envoi des bouclements 2021 par les partenaires concernés</a:t>
            </a:r>
            <a:endParaRPr lang="fr-CH" dirty="0"/>
          </a:p>
          <a:p>
            <a:pPr marL="457200" indent="-457200">
              <a:buFont typeface="Wingdings" panose="05000000000000000000" pitchFamily="2" charset="2"/>
              <a:buChar char="Ø"/>
            </a:pPr>
            <a:r>
              <a:rPr lang="fr-CH" dirty="0" smtClean="0"/>
              <a:t>Le </a:t>
            </a:r>
            <a:r>
              <a:rPr lang="fr-CH" dirty="0" err="1" smtClean="0"/>
              <a:t>MdC</a:t>
            </a:r>
            <a:r>
              <a:rPr lang="fr-CH" dirty="0" smtClean="0"/>
              <a:t> reprend les contacts et rencontres </a:t>
            </a:r>
            <a:r>
              <a:rPr lang="fr-CH" sz="1800" i="1" dirty="0" smtClean="0"/>
              <a:t>(</a:t>
            </a:r>
            <a:r>
              <a:rPr lang="fr-CH" sz="1800" i="1" dirty="0" err="1" smtClean="0"/>
              <a:t>év</a:t>
            </a:r>
            <a:r>
              <a:rPr lang="fr-CH" sz="1800" i="1" dirty="0" smtClean="0"/>
              <a:t>. budget 2022 et bouclement 2021 simultanés)</a:t>
            </a:r>
            <a:endParaRPr lang="fr-CH" sz="1800" i="1" dirty="0"/>
          </a:p>
          <a:p>
            <a:pPr marL="457200" indent="-457200">
              <a:buFont typeface="Wingdings" panose="05000000000000000000" pitchFamily="2" charset="2"/>
              <a:buChar char="Ø"/>
            </a:pPr>
            <a:endParaRPr lang="fr-CH" sz="1000" dirty="0"/>
          </a:p>
          <a:p>
            <a:r>
              <a:rPr lang="fr-CH" dirty="0" smtClean="0"/>
              <a:t>Objectif: retrouver le rythme des rencontres semestrielles dès 2023</a:t>
            </a:r>
          </a:p>
        </p:txBody>
      </p:sp>
      <p:sp>
        <p:nvSpPr>
          <p:cNvPr id="3" name="Titre 2"/>
          <p:cNvSpPr>
            <a:spLocks noGrp="1"/>
          </p:cNvSpPr>
          <p:nvPr>
            <p:ph type="title"/>
          </p:nvPr>
        </p:nvSpPr>
        <p:spPr/>
        <p:txBody>
          <a:bodyPr/>
          <a:lstStyle/>
          <a:p>
            <a:r>
              <a:rPr lang="fr-CH" dirty="0" smtClean="0"/>
              <a:t>Prochaines étapes: CGC</a:t>
            </a:r>
            <a:endParaRPr lang="fr-CH" dirty="0"/>
          </a:p>
        </p:txBody>
      </p:sp>
    </p:spTree>
    <p:extLst>
      <p:ext uri="{BB962C8B-B14F-4D97-AF65-F5344CB8AC3E}">
        <p14:creationId xmlns:p14="http://schemas.microsoft.com/office/powerpoint/2010/main" val="1694775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1" y="1905712"/>
            <a:ext cx="8082098" cy="3717420"/>
          </a:xfrm>
        </p:spPr>
        <p:txBody>
          <a:bodyPr/>
          <a:lstStyle/>
          <a:p>
            <a:pPr marL="457200" indent="-457200">
              <a:buFont typeface="Wingdings" panose="05000000000000000000" pitchFamily="2" charset="2"/>
              <a:buChar char="Ø"/>
            </a:pPr>
            <a:r>
              <a:rPr lang="fr-CH" dirty="0" smtClean="0"/>
              <a:t>Printemps 2022: organiser une rencontre avec l’ensemble des </a:t>
            </a:r>
            <a:r>
              <a:rPr lang="fr-CH" dirty="0" err="1" smtClean="0"/>
              <a:t>coachs</a:t>
            </a:r>
            <a:r>
              <a:rPr lang="fr-CH" dirty="0" smtClean="0"/>
              <a:t> partenaires de l’OAI Neuchâtel en présentiel</a:t>
            </a:r>
          </a:p>
          <a:p>
            <a:endParaRPr lang="fr-CH" sz="1000" dirty="0" smtClean="0"/>
          </a:p>
          <a:p>
            <a:pPr marL="457200" indent="-457200">
              <a:buFont typeface="Wingdings" panose="05000000000000000000" pitchFamily="2" charset="2"/>
              <a:buChar char="Ø"/>
            </a:pPr>
            <a:r>
              <a:rPr lang="fr-CH" dirty="0" smtClean="0"/>
              <a:t>Fin 2022: visite de l’ensemble des partenaires au moins une fois</a:t>
            </a:r>
          </a:p>
          <a:p>
            <a:endParaRPr lang="fr-CH" dirty="0" smtClean="0"/>
          </a:p>
          <a:p>
            <a:r>
              <a:rPr lang="fr-CH" dirty="0" smtClean="0"/>
              <a:t>Objectif: vision d’ensemble de la part du nouveau </a:t>
            </a:r>
            <a:r>
              <a:rPr lang="fr-CH" dirty="0" err="1" smtClean="0"/>
              <a:t>MdC</a:t>
            </a:r>
            <a:r>
              <a:rPr lang="fr-CH" dirty="0" smtClean="0"/>
              <a:t> et connaissance du réseau des mesures</a:t>
            </a:r>
          </a:p>
        </p:txBody>
      </p:sp>
      <p:sp>
        <p:nvSpPr>
          <p:cNvPr id="3" name="Titre 2"/>
          <p:cNvSpPr>
            <a:spLocks noGrp="1"/>
          </p:cNvSpPr>
          <p:nvPr>
            <p:ph type="title"/>
          </p:nvPr>
        </p:nvSpPr>
        <p:spPr/>
        <p:txBody>
          <a:bodyPr/>
          <a:lstStyle/>
          <a:p>
            <a:r>
              <a:rPr lang="fr-CH" dirty="0" smtClean="0"/>
              <a:t>Prochaines étapes: Rencontres</a:t>
            </a:r>
            <a:endParaRPr lang="fr-CH" dirty="0"/>
          </a:p>
        </p:txBody>
      </p:sp>
    </p:spTree>
    <p:extLst>
      <p:ext uri="{BB962C8B-B14F-4D97-AF65-F5344CB8AC3E}">
        <p14:creationId xmlns:p14="http://schemas.microsoft.com/office/powerpoint/2010/main" val="3105606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683521" y="2962403"/>
            <a:ext cx="6281159" cy="463550"/>
          </a:xfrm>
        </p:spPr>
        <p:txBody>
          <a:bodyPr/>
          <a:lstStyle/>
          <a:p>
            <a:pPr algn="ctr"/>
            <a:r>
              <a:rPr lang="fr-CH" sz="3200" b="1" dirty="0" smtClean="0"/>
              <a:t>QUESTIONS / COMPLÉMENTS</a:t>
            </a:r>
            <a:endParaRPr lang="fr-CH" sz="3200" b="1" dirty="0"/>
          </a:p>
        </p:txBody>
      </p:sp>
      <p:sp>
        <p:nvSpPr>
          <p:cNvPr id="3" name="Espace réservé du texte 2"/>
          <p:cNvSpPr>
            <a:spLocks noGrp="1"/>
          </p:cNvSpPr>
          <p:nvPr>
            <p:ph type="body" sz="quarter" idx="11"/>
          </p:nvPr>
        </p:nvSpPr>
        <p:spPr>
          <a:xfrm>
            <a:off x="1683520" y="3652016"/>
            <a:ext cx="6366618" cy="2176216"/>
          </a:xfrm>
        </p:spPr>
        <p:txBody>
          <a:bodyPr/>
          <a:lstStyle/>
          <a:p>
            <a:r>
              <a:rPr lang="fr-CH" i="1" dirty="0" smtClean="0"/>
              <a:t>Annexes à la présentation:</a:t>
            </a:r>
          </a:p>
          <a:p>
            <a:pPr marL="342900" indent="-342900">
              <a:buFontTx/>
              <a:buChar char="-"/>
            </a:pPr>
            <a:r>
              <a:rPr lang="fr-CH" i="1" dirty="0" smtClean="0"/>
              <a:t>Fiche produit modèle</a:t>
            </a:r>
          </a:p>
          <a:p>
            <a:pPr marL="342900" indent="-342900">
              <a:buFontTx/>
              <a:buChar char="-"/>
            </a:pPr>
            <a:r>
              <a:rPr lang="fr-CH" i="1" dirty="0" smtClean="0"/>
              <a:t>Liste des métiers Partner Management</a:t>
            </a:r>
          </a:p>
          <a:p>
            <a:pPr marL="342900" indent="-342900">
              <a:buFontTx/>
              <a:buChar char="-"/>
            </a:pPr>
            <a:r>
              <a:rPr lang="fr-CH" i="1" dirty="0" smtClean="0"/>
              <a:t>Architecture de Partner Management</a:t>
            </a:r>
            <a:endParaRPr lang="fr-CH" i="1" dirty="0"/>
          </a:p>
        </p:txBody>
      </p:sp>
    </p:spTree>
    <p:extLst>
      <p:ext uri="{BB962C8B-B14F-4D97-AF65-F5344CB8AC3E}">
        <p14:creationId xmlns:p14="http://schemas.microsoft.com/office/powerpoint/2010/main" val="1133621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1" y="1905711"/>
            <a:ext cx="8082098" cy="4289989"/>
          </a:xfrm>
        </p:spPr>
        <p:txBody>
          <a:bodyPr/>
          <a:lstStyle/>
          <a:p>
            <a:pPr marL="457200" indent="-457200" algn="just">
              <a:buFont typeface="Wingdings" panose="05000000000000000000" pitchFamily="2" charset="2"/>
              <a:buChar char="Ø"/>
            </a:pPr>
            <a:r>
              <a:rPr lang="fr-CH" sz="1400" dirty="0" smtClean="0"/>
              <a:t>Inscription à l’AA AI et gestion des cas </a:t>
            </a:r>
            <a:r>
              <a:rPr lang="fr-CH" sz="1400" dirty="0" smtClean="0"/>
              <a:t>d’accident?: </a:t>
            </a:r>
            <a:r>
              <a:rPr lang="fr-CH" sz="1400" dirty="0" smtClean="0"/>
              <a:t>La-le CAI annonce à la </a:t>
            </a:r>
            <a:r>
              <a:rPr lang="fr-CH" sz="1400" dirty="0" err="1" smtClean="0"/>
              <a:t>CdC</a:t>
            </a:r>
            <a:r>
              <a:rPr lang="fr-CH" sz="1400" dirty="0" smtClean="0"/>
              <a:t> la nécessité de la couverture d’assurance (annexe à la communication), la </a:t>
            </a:r>
            <a:r>
              <a:rPr lang="fr-CH" sz="1400" dirty="0" err="1" smtClean="0"/>
              <a:t>CdC</a:t>
            </a:r>
            <a:r>
              <a:rPr lang="fr-CH" sz="1400" dirty="0" smtClean="0"/>
              <a:t> inscrit l’</a:t>
            </a:r>
            <a:r>
              <a:rPr lang="fr-CH" sz="1400" dirty="0" err="1" smtClean="0"/>
              <a:t>assuré-e</a:t>
            </a:r>
            <a:r>
              <a:rPr lang="fr-CH" sz="1400" dirty="0" smtClean="0"/>
              <a:t> à l’AA AI. En cas de cas d’accident, la-le CAI déclare le cas, la </a:t>
            </a:r>
            <a:r>
              <a:rPr lang="fr-CH" sz="1400" dirty="0" err="1" smtClean="0"/>
              <a:t>CdC</a:t>
            </a:r>
            <a:r>
              <a:rPr lang="fr-CH" sz="1400" dirty="0" smtClean="0"/>
              <a:t> suit ensuite le cas.</a:t>
            </a:r>
          </a:p>
          <a:p>
            <a:pPr marL="457200" indent="-457200" algn="just">
              <a:buFont typeface="Wingdings" panose="05000000000000000000" pitchFamily="2" charset="2"/>
              <a:buChar char="Ø"/>
            </a:pPr>
            <a:r>
              <a:rPr lang="fr-CH" sz="1400" dirty="0" smtClean="0"/>
              <a:t>Qu’en est-il de l’AA AI pour les assuré-e-s ayant débuté leur apprentissage avant le </a:t>
            </a:r>
            <a:r>
              <a:rPr lang="fr-CH" sz="1400" dirty="0" smtClean="0"/>
              <a:t>1.1.2022?: </a:t>
            </a:r>
            <a:r>
              <a:rPr lang="fr-CH" sz="1400" dirty="0" smtClean="0"/>
              <a:t>Si aucun contrat n’existe, la situation est annoncée par le partenaire à </a:t>
            </a:r>
            <a:r>
              <a:rPr lang="fr-CH" sz="1400" dirty="0" err="1" smtClean="0"/>
              <a:t>la-au</a:t>
            </a:r>
            <a:r>
              <a:rPr lang="fr-CH" sz="1400" dirty="0" smtClean="0"/>
              <a:t> CAI qui communique la modification à la </a:t>
            </a:r>
            <a:r>
              <a:rPr lang="fr-CH" sz="1400" dirty="0" err="1" smtClean="0"/>
              <a:t>CdC</a:t>
            </a:r>
            <a:r>
              <a:rPr lang="fr-CH" sz="1400" dirty="0"/>
              <a:t> </a:t>
            </a:r>
            <a:r>
              <a:rPr lang="fr-CH" sz="1400" dirty="0" smtClean="0"/>
              <a:t>(délai d’un mois</a:t>
            </a:r>
            <a:r>
              <a:rPr lang="fr-CH" sz="1400" dirty="0" smtClean="0"/>
              <a:t>?)</a:t>
            </a:r>
          </a:p>
          <a:p>
            <a:pPr marL="457200" indent="-457200" algn="just">
              <a:buFont typeface="Wingdings" panose="05000000000000000000" pitchFamily="2" charset="2"/>
              <a:buChar char="Ø"/>
            </a:pPr>
            <a:r>
              <a:rPr lang="fr-CH" sz="1400" dirty="0" smtClean="0"/>
              <a:t>«</a:t>
            </a:r>
            <a:r>
              <a:rPr lang="fr-CH" sz="1400" dirty="0"/>
              <a:t>situation analogue à un contrat de travail sans contrat</a:t>
            </a:r>
            <a:r>
              <a:rPr lang="fr-CH" sz="1400" dirty="0" smtClean="0"/>
              <a:t>»?: </a:t>
            </a:r>
            <a:r>
              <a:rPr lang="fr-CH" sz="1400" dirty="0"/>
              <a:t>la définition n’est encore pas très claire de la part de l’OFAS. L’OAI Ne fait le choix d’être large dans son interprétation à l’heure actuelle. Les exceptions pourraient être essentiellement pour des MR de très bas seuil. Pour le moment les mesures de formations en atelier sont en général considérées comme analogues. (nous restons en attente de précisions de l’OFAS sur ce sujet</a:t>
            </a:r>
            <a:r>
              <a:rPr lang="fr-CH" sz="1400" dirty="0" smtClean="0"/>
              <a:t>).</a:t>
            </a:r>
            <a:endParaRPr lang="fr-CH" sz="1400" dirty="0" smtClean="0"/>
          </a:p>
          <a:p>
            <a:pPr marL="457200" indent="-457200" algn="just">
              <a:buFont typeface="Wingdings" panose="05000000000000000000" pitchFamily="2" charset="2"/>
              <a:buChar char="Ø"/>
            </a:pPr>
            <a:r>
              <a:rPr lang="fr-CH" sz="1400" dirty="0" smtClean="0"/>
              <a:t>Validation / refus des modifications sur Partner Management par le </a:t>
            </a:r>
            <a:r>
              <a:rPr lang="fr-CH" sz="1400" dirty="0" err="1" smtClean="0"/>
              <a:t>MdC</a:t>
            </a:r>
            <a:r>
              <a:rPr lang="fr-CH" sz="1400" dirty="0" smtClean="0"/>
              <a:t>?: </a:t>
            </a:r>
            <a:r>
              <a:rPr lang="fr-CH" sz="1400" dirty="0" smtClean="0"/>
              <a:t>par principe le </a:t>
            </a:r>
            <a:r>
              <a:rPr lang="fr-CH" sz="1400" dirty="0" err="1" smtClean="0"/>
              <a:t>MdC</a:t>
            </a:r>
            <a:r>
              <a:rPr lang="fr-CH" sz="1400" dirty="0" smtClean="0"/>
              <a:t> valide les modifications proposées par le partenaire, exception de cas très particuliers en désaccord avec une éventuelle loi. Le partenaire reste maître de son image sur Partner Management</a:t>
            </a:r>
          </a:p>
          <a:p>
            <a:pPr marL="457200" indent="-457200" algn="just">
              <a:buFont typeface="Wingdings" panose="05000000000000000000" pitchFamily="2" charset="2"/>
              <a:buChar char="Ø"/>
            </a:pPr>
            <a:r>
              <a:rPr lang="fr-CH" sz="1400" dirty="0" smtClean="0"/>
              <a:t>Accès à des informations de Partner Management par des </a:t>
            </a:r>
            <a:r>
              <a:rPr lang="fr-CH" sz="1400" dirty="0" smtClean="0"/>
              <a:t>assuré-e-s?: </a:t>
            </a:r>
            <a:r>
              <a:rPr lang="fr-CH" sz="1400" dirty="0" smtClean="0"/>
              <a:t>aucun accès n’est prévu</a:t>
            </a:r>
            <a:r>
              <a:rPr lang="fr-CH" sz="1400" dirty="0" smtClean="0"/>
              <a:t>.</a:t>
            </a:r>
          </a:p>
          <a:p>
            <a:pPr marL="457200" indent="-457200" algn="just">
              <a:buFont typeface="Wingdings" panose="05000000000000000000" pitchFamily="2" charset="2"/>
              <a:buChar char="Ø"/>
            </a:pPr>
            <a:r>
              <a:rPr lang="fr-CH" sz="1400" dirty="0" smtClean="0"/>
              <a:t>Erreurs et imprécisions sur le profil principal du partenaire (adresse, nom,…)?: information par mail au </a:t>
            </a:r>
            <a:r>
              <a:rPr lang="fr-CH" sz="1400" dirty="0" err="1" smtClean="0"/>
              <a:t>MdC</a:t>
            </a:r>
            <a:r>
              <a:rPr lang="fr-CH" sz="1400" dirty="0" smtClean="0"/>
              <a:t> qui procédera aux corrections nécessaires.</a:t>
            </a:r>
            <a:endParaRPr lang="fr-CH" sz="1400" dirty="0" smtClean="0"/>
          </a:p>
          <a:p>
            <a:endParaRPr lang="fr-CH" sz="1000" dirty="0" smtClean="0"/>
          </a:p>
        </p:txBody>
      </p:sp>
      <p:sp>
        <p:nvSpPr>
          <p:cNvPr id="3" name="Titre 2"/>
          <p:cNvSpPr>
            <a:spLocks noGrp="1"/>
          </p:cNvSpPr>
          <p:nvPr>
            <p:ph type="title"/>
          </p:nvPr>
        </p:nvSpPr>
        <p:spPr/>
        <p:txBody>
          <a:bodyPr/>
          <a:lstStyle/>
          <a:p>
            <a:r>
              <a:rPr lang="fr-CH" dirty="0" smtClean="0"/>
              <a:t>Questions / réponses</a:t>
            </a:r>
            <a:endParaRPr lang="fr-CH" dirty="0"/>
          </a:p>
        </p:txBody>
      </p:sp>
    </p:spTree>
    <p:extLst>
      <p:ext uri="{BB962C8B-B14F-4D97-AF65-F5344CB8AC3E}">
        <p14:creationId xmlns:p14="http://schemas.microsoft.com/office/powerpoint/2010/main" val="1204907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56476" y="1655557"/>
            <a:ext cx="8287107" cy="5031458"/>
          </a:xfrm>
          <a:prstGeom prst="rect">
            <a:avLst/>
          </a:prstGeom>
        </p:spPr>
      </p:pic>
      <p:sp>
        <p:nvSpPr>
          <p:cNvPr id="3" name="Titre 2"/>
          <p:cNvSpPr>
            <a:spLocks noGrp="1"/>
          </p:cNvSpPr>
          <p:nvPr>
            <p:ph type="title"/>
          </p:nvPr>
        </p:nvSpPr>
        <p:spPr/>
        <p:txBody>
          <a:bodyPr/>
          <a:lstStyle/>
          <a:p>
            <a:r>
              <a:rPr lang="fr-CH" sz="3200" dirty="0" smtClean="0"/>
              <a:t>Questions / réponses: feedback des CAI</a:t>
            </a:r>
            <a:endParaRPr lang="fr-CH" sz="3200" dirty="0"/>
          </a:p>
        </p:txBody>
      </p:sp>
      <p:sp>
        <p:nvSpPr>
          <p:cNvPr id="5" name="ZoneTexte 4"/>
          <p:cNvSpPr txBox="1"/>
          <p:nvPr/>
        </p:nvSpPr>
        <p:spPr>
          <a:xfrm>
            <a:off x="6614445" y="2647792"/>
            <a:ext cx="2341547" cy="3046988"/>
          </a:xfrm>
          <a:prstGeom prst="rect">
            <a:avLst/>
          </a:prstGeom>
          <a:solidFill>
            <a:schemeClr val="bg1"/>
          </a:solidFill>
          <a:ln w="28575">
            <a:solidFill>
              <a:srgbClr val="AE1F47"/>
            </a:solidFill>
          </a:ln>
        </p:spPr>
        <p:txBody>
          <a:bodyPr wrap="square" rtlCol="0">
            <a:spAutoFit/>
          </a:bodyPr>
          <a:lstStyle/>
          <a:p>
            <a:r>
              <a:rPr lang="fr-CH" sz="2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Si </a:t>
            </a:r>
            <a:r>
              <a:rPr lang="fr-CH" sz="2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l’</a:t>
            </a:r>
            <a:r>
              <a:rPr lang="fr-CH" sz="24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évaluation est négative, l’argumentation est obligatoire pour chaque critère concerné avant la transmission</a:t>
            </a:r>
            <a:endParaRPr lang="fr-CH" sz="24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sp>
        <p:nvSpPr>
          <p:cNvPr id="6" name="ZoneTexte 5"/>
          <p:cNvSpPr txBox="1"/>
          <p:nvPr/>
        </p:nvSpPr>
        <p:spPr>
          <a:xfrm>
            <a:off x="456476" y="4727364"/>
            <a:ext cx="1410056" cy="1938992"/>
          </a:xfrm>
          <a:prstGeom prst="rect">
            <a:avLst/>
          </a:prstGeom>
          <a:solidFill>
            <a:schemeClr val="bg1"/>
          </a:solidFill>
          <a:ln w="28575">
            <a:solidFill>
              <a:srgbClr val="AE1F47"/>
            </a:solidFill>
          </a:ln>
        </p:spPr>
        <p:txBody>
          <a:bodyPr wrap="square" rtlCol="0">
            <a:spAutoFit/>
          </a:bodyPr>
          <a:lstStyle/>
          <a:p>
            <a:r>
              <a:rPr lang="fr-CH" sz="2000" i="1" dirty="0" smtClean="0">
                <a:solidFill>
                  <a:srgbClr val="42525A"/>
                </a:solidFill>
                <a:latin typeface="Arial" panose="020B0604020202020204" pitchFamily="34" charset="0"/>
                <a:ea typeface="Roboto Light" panose="02000000000000000000" pitchFamily="2" charset="0"/>
                <a:cs typeface="Arial" panose="020B0604020202020204" pitchFamily="34" charset="0"/>
              </a:rPr>
              <a:t>Ajout d’un critère logement (repas) si coché par la-le CAI</a:t>
            </a:r>
          </a:p>
        </p:txBody>
      </p:sp>
      <p:sp>
        <p:nvSpPr>
          <p:cNvPr id="7" name="Flèche droite rayée 6"/>
          <p:cNvSpPr/>
          <p:nvPr/>
        </p:nvSpPr>
        <p:spPr>
          <a:xfrm>
            <a:off x="1744735" y="6374679"/>
            <a:ext cx="456003" cy="219456"/>
          </a:xfrm>
          <a:prstGeom prst="stripedRightArrow">
            <a:avLst/>
          </a:prstGeom>
          <a:gradFill>
            <a:gsLst>
              <a:gs pos="0">
                <a:srgbClr val="42525A"/>
              </a:gs>
              <a:gs pos="100000">
                <a:srgbClr val="AE1F47">
                  <a:lumMod val="100000"/>
                </a:srgbClr>
              </a:gs>
              <a:gs pos="65000">
                <a:srgbClr val="AE1F47">
                  <a:lumMod val="86000"/>
                  <a:lumOff val="14000"/>
                  <a:alpha val="80000"/>
                </a:srgbClr>
              </a:gs>
            </a:gsLst>
            <a:lin ang="0" scaled="0"/>
          </a:gradFill>
          <a:ln>
            <a:solidFill>
              <a:srgbClr val="425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26423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201175" y="3124771"/>
            <a:ext cx="5253038" cy="1165217"/>
          </a:xfrm>
        </p:spPr>
        <p:txBody>
          <a:bodyPr/>
          <a:lstStyle/>
          <a:p>
            <a:r>
              <a:rPr lang="fr-CH" sz="3600" dirty="0" smtClean="0"/>
              <a:t>Merci et </a:t>
            </a:r>
            <a:r>
              <a:rPr lang="fr-CH" sz="3600" dirty="0" smtClean="0"/>
              <a:t>bell</a:t>
            </a:r>
            <a:r>
              <a:rPr lang="fr-CH" sz="3600" dirty="0" smtClean="0"/>
              <a:t>e journée</a:t>
            </a:r>
            <a:endParaRPr lang="fr-CH" sz="3600" dirty="0" smtClean="0"/>
          </a:p>
        </p:txBody>
      </p:sp>
      <p:sp>
        <p:nvSpPr>
          <p:cNvPr id="3" name="Espace réservé du texte 2"/>
          <p:cNvSpPr>
            <a:spLocks noGrp="1"/>
          </p:cNvSpPr>
          <p:nvPr>
            <p:ph type="body" sz="quarter" idx="11"/>
          </p:nvPr>
        </p:nvSpPr>
        <p:spPr>
          <a:xfrm>
            <a:off x="1791666" y="4746953"/>
            <a:ext cx="5078412" cy="1158191"/>
          </a:xfrm>
        </p:spPr>
        <p:txBody>
          <a:bodyPr/>
          <a:lstStyle/>
          <a:p>
            <a:r>
              <a:rPr lang="fr-CH" sz="2800" dirty="0" smtClean="0"/>
              <a:t>Mathieu </a:t>
            </a:r>
            <a:r>
              <a:rPr lang="fr-CH" sz="2800" dirty="0" err="1" smtClean="0"/>
              <a:t>Ferchaud</a:t>
            </a:r>
            <a:endParaRPr lang="fr-CH" sz="2800" dirty="0" smtClean="0"/>
          </a:p>
          <a:p>
            <a:r>
              <a:rPr lang="fr-CH" sz="1800" b="0" dirty="0" smtClean="0">
                <a:hlinkClick r:id="rId2"/>
              </a:rPr>
              <a:t>mathieu.ferchaud@ne.oai.ch</a:t>
            </a:r>
            <a:r>
              <a:rPr lang="fr-CH" sz="1800" b="0" dirty="0" smtClean="0"/>
              <a:t> </a:t>
            </a:r>
          </a:p>
          <a:p>
            <a:r>
              <a:rPr lang="fr-CH" sz="1800" b="0" dirty="0" smtClean="0"/>
              <a:t>032 910 71 86</a:t>
            </a:r>
          </a:p>
        </p:txBody>
      </p:sp>
    </p:spTree>
    <p:extLst>
      <p:ext uri="{BB962C8B-B14F-4D97-AF65-F5344CB8AC3E}">
        <p14:creationId xmlns:p14="http://schemas.microsoft.com/office/powerpoint/2010/main" val="53631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CH" sz="2800" dirty="0" smtClean="0"/>
              <a:t>La nouvelle plateforme </a:t>
            </a:r>
            <a:r>
              <a:rPr lang="fr-CH" sz="2800" dirty="0" err="1" smtClean="0"/>
              <a:t>MdC</a:t>
            </a:r>
            <a:r>
              <a:rPr lang="fr-CH" sz="2800" dirty="0" smtClean="0"/>
              <a:t>: Partner Management</a:t>
            </a:r>
          </a:p>
          <a:p>
            <a:r>
              <a:rPr lang="fr-CH" sz="2800" dirty="0" smtClean="0"/>
              <a:t>Votre accès: Partner Self-Service</a:t>
            </a:r>
          </a:p>
          <a:p>
            <a:r>
              <a:rPr lang="fr-CH" sz="2800" dirty="0" smtClean="0"/>
              <a:t>Les conventions de prestations</a:t>
            </a:r>
          </a:p>
          <a:p>
            <a:r>
              <a:rPr lang="fr-CH" sz="2800" dirty="0" smtClean="0"/>
              <a:t>La facturation électronique</a:t>
            </a:r>
          </a:p>
          <a:p>
            <a:r>
              <a:rPr lang="fr-CH" sz="2800" dirty="0" smtClean="0"/>
              <a:t>Assurances AA AI – RC</a:t>
            </a:r>
          </a:p>
          <a:p>
            <a:r>
              <a:rPr lang="fr-CH" sz="2800" dirty="0" smtClean="0"/>
              <a:t>Questions/réponses</a:t>
            </a:r>
            <a:endParaRPr lang="fr-CH" sz="2800" dirty="0"/>
          </a:p>
        </p:txBody>
      </p:sp>
    </p:spTree>
    <p:extLst>
      <p:ext uri="{BB962C8B-B14F-4D97-AF65-F5344CB8AC3E}">
        <p14:creationId xmlns:p14="http://schemas.microsoft.com/office/powerpoint/2010/main" val="2594436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1828800"/>
            <a:ext cx="8082098" cy="4272897"/>
          </a:xfrm>
        </p:spPr>
        <p:txBody>
          <a:bodyPr/>
          <a:lstStyle/>
          <a:p>
            <a:r>
              <a:rPr lang="fr-CH" sz="1800" b="1" dirty="0"/>
              <a:t>Objectifs:  </a:t>
            </a:r>
          </a:p>
          <a:p>
            <a:r>
              <a:rPr lang="fr-CH" sz="1800" dirty="0"/>
              <a:t>La plateforme de gestion des contrats à l'échelle suisse doit permettre:</a:t>
            </a:r>
          </a:p>
          <a:p>
            <a:pPr>
              <a:buFontTx/>
              <a:buChar char="-"/>
            </a:pPr>
            <a:r>
              <a:rPr lang="fr-CH" sz="1800" dirty="0" smtClean="0">
                <a:solidFill>
                  <a:srgbClr val="AE1F47"/>
                </a:solidFill>
              </a:rPr>
              <a:t> Aux conseillères et conseillers Réa (1000</a:t>
            </a:r>
            <a:r>
              <a:rPr lang="fr-CH" sz="1800" dirty="0">
                <a:solidFill>
                  <a:srgbClr val="AE1F47"/>
                </a:solidFill>
              </a:rPr>
              <a:t>+),</a:t>
            </a:r>
          </a:p>
          <a:p>
            <a:pPr lvl="1">
              <a:buFontTx/>
              <a:buChar char="-"/>
            </a:pPr>
            <a:r>
              <a:rPr lang="fr-CH" sz="1800" dirty="0"/>
              <a:t>de comparer les différentes mesures proposées par les prestataires de services et de les attribuer à </a:t>
            </a:r>
            <a:r>
              <a:rPr lang="fr-CH" sz="1800" dirty="0" smtClean="0"/>
              <a:t>l’assuré,</a:t>
            </a:r>
            <a:endParaRPr lang="fr-CH" sz="1800" dirty="0"/>
          </a:p>
          <a:p>
            <a:pPr lvl="1">
              <a:buFontTx/>
              <a:buChar char="-"/>
            </a:pPr>
            <a:r>
              <a:rPr lang="fr-CH" sz="1800" dirty="0" smtClean="0"/>
              <a:t>de </a:t>
            </a:r>
            <a:r>
              <a:rPr lang="fr-CH" sz="1800" dirty="0"/>
              <a:t>donner un feed-back sur les prestations </a:t>
            </a:r>
            <a:r>
              <a:rPr lang="fr-CH" sz="1800" dirty="0" smtClean="0"/>
              <a:t>données.</a:t>
            </a:r>
            <a:endParaRPr lang="fr-CH" sz="1800" dirty="0"/>
          </a:p>
          <a:p>
            <a:pPr>
              <a:buFontTx/>
              <a:buChar char="-"/>
            </a:pPr>
            <a:r>
              <a:rPr lang="fr-CH" sz="1800" dirty="0" smtClean="0">
                <a:solidFill>
                  <a:srgbClr val="AE1F47"/>
                </a:solidFill>
              </a:rPr>
              <a:t> Aux managers </a:t>
            </a:r>
            <a:r>
              <a:rPr lang="fr-CH" sz="1800" dirty="0">
                <a:solidFill>
                  <a:srgbClr val="AE1F47"/>
                </a:solidFill>
              </a:rPr>
              <a:t>des contrats (50+), </a:t>
            </a:r>
            <a:r>
              <a:rPr lang="fr-CH" sz="1800" dirty="0" smtClean="0">
                <a:solidFill>
                  <a:srgbClr val="AE1F47"/>
                </a:solidFill>
              </a:rPr>
              <a:t>et au service facturation,</a:t>
            </a:r>
            <a:endParaRPr lang="fr-CH" sz="1800" dirty="0">
              <a:solidFill>
                <a:srgbClr val="AE1F47"/>
              </a:solidFill>
            </a:endParaRPr>
          </a:p>
          <a:p>
            <a:pPr lvl="1">
              <a:buFontTx/>
              <a:buChar char="-"/>
            </a:pPr>
            <a:r>
              <a:rPr lang="fr-CH" sz="1800" dirty="0"/>
              <a:t>de gérer facilement les contrats des prestataires de </a:t>
            </a:r>
            <a:r>
              <a:rPr lang="fr-CH" sz="1800" dirty="0" smtClean="0"/>
              <a:t>services, </a:t>
            </a:r>
            <a:endParaRPr lang="fr-CH" sz="1800" dirty="0"/>
          </a:p>
          <a:p>
            <a:pPr lvl="1">
              <a:buFontTx/>
              <a:buChar char="-"/>
            </a:pPr>
            <a:r>
              <a:rPr lang="fr-CH" sz="1800" dirty="0"/>
              <a:t>de gérer l’évaluation de la qualité des prestations </a:t>
            </a:r>
            <a:r>
              <a:rPr lang="fr-CH" sz="1800" dirty="0" smtClean="0"/>
              <a:t>données,</a:t>
            </a:r>
          </a:p>
          <a:p>
            <a:pPr lvl="1">
              <a:buFontTx/>
              <a:buChar char="-"/>
            </a:pPr>
            <a:r>
              <a:rPr lang="fr-CH" sz="1800" dirty="0"/>
              <a:t>d</a:t>
            </a:r>
            <a:r>
              <a:rPr lang="fr-CH" sz="1800" dirty="0" smtClean="0"/>
              <a:t>e contrôler les factures électroniques des partenaires fournisseurs.</a:t>
            </a:r>
            <a:endParaRPr lang="fr-CH" sz="1800" dirty="0"/>
          </a:p>
          <a:p>
            <a:r>
              <a:rPr lang="fr-CH" sz="1800" dirty="0" smtClean="0">
                <a:solidFill>
                  <a:srgbClr val="AE1F47"/>
                </a:solidFill>
              </a:rPr>
              <a:t>-</a:t>
            </a:r>
            <a:r>
              <a:rPr lang="fr-CH" sz="1800" dirty="0" smtClean="0"/>
              <a:t> </a:t>
            </a:r>
            <a:r>
              <a:rPr lang="fr-CH" sz="1800" dirty="0" smtClean="0">
                <a:solidFill>
                  <a:srgbClr val="AE1F47"/>
                </a:solidFill>
              </a:rPr>
              <a:t>Aux partenaires fournisseurs </a:t>
            </a:r>
            <a:r>
              <a:rPr lang="fr-CH" sz="1800" dirty="0">
                <a:solidFill>
                  <a:srgbClr val="AE1F47"/>
                </a:solidFill>
              </a:rPr>
              <a:t>(1000</a:t>
            </a:r>
            <a:r>
              <a:rPr lang="fr-CH" sz="1800" dirty="0" smtClean="0">
                <a:solidFill>
                  <a:srgbClr val="AE1F47"/>
                </a:solidFill>
              </a:rPr>
              <a:t>+),</a:t>
            </a:r>
            <a:r>
              <a:rPr lang="fr-CH" sz="1800" dirty="0" smtClean="0"/>
              <a:t>de </a:t>
            </a:r>
            <a:r>
              <a:rPr lang="fr-CH" sz="1800" dirty="0"/>
              <a:t>maintenir </a:t>
            </a:r>
            <a:r>
              <a:rPr lang="fr-CH" sz="1800" dirty="0" smtClean="0"/>
              <a:t>leurs </a:t>
            </a:r>
            <a:r>
              <a:rPr lang="fr-CH" sz="1800" dirty="0"/>
              <a:t>données à jour via la Plateforme</a:t>
            </a:r>
            <a:r>
              <a:rPr lang="fr-CH" sz="1800" dirty="0" smtClean="0"/>
              <a:t>.</a:t>
            </a:r>
            <a:endParaRPr lang="fr-CH" sz="1800" dirty="0"/>
          </a:p>
          <a:p>
            <a:r>
              <a:rPr lang="fr-CH" sz="1800" dirty="0" smtClean="0"/>
              <a:t>La </a:t>
            </a:r>
            <a:r>
              <a:rPr lang="fr-CH" sz="1800" dirty="0"/>
              <a:t>plateforme est basée sur une solution standard, utilise une technologie moderne, est évolutive et assure l'interface avec la </a:t>
            </a:r>
            <a:r>
              <a:rPr lang="fr-CH" sz="1800" dirty="0" err="1"/>
              <a:t>CdC</a:t>
            </a:r>
            <a:endParaRPr lang="fr-CH" sz="1800" dirty="0"/>
          </a:p>
          <a:p>
            <a:endParaRPr lang="fr-CH" dirty="0"/>
          </a:p>
        </p:txBody>
      </p:sp>
      <p:sp>
        <p:nvSpPr>
          <p:cNvPr id="3" name="Titre 2"/>
          <p:cNvSpPr>
            <a:spLocks noGrp="1"/>
          </p:cNvSpPr>
          <p:nvPr>
            <p:ph type="title"/>
          </p:nvPr>
        </p:nvSpPr>
        <p:spPr/>
        <p:txBody>
          <a:bodyPr/>
          <a:lstStyle/>
          <a:p>
            <a:r>
              <a:rPr lang="fr-CH" dirty="0" smtClean="0"/>
              <a:t>Nouvelle plateforme </a:t>
            </a:r>
            <a:r>
              <a:rPr lang="fr-CH" dirty="0" err="1" smtClean="0"/>
              <a:t>MdC</a:t>
            </a:r>
            <a:endParaRPr lang="fr-CH" dirty="0"/>
          </a:p>
        </p:txBody>
      </p:sp>
    </p:spTree>
    <p:extLst>
      <p:ext uri="{BB962C8B-B14F-4D97-AF65-F5344CB8AC3E}">
        <p14:creationId xmlns:p14="http://schemas.microsoft.com/office/powerpoint/2010/main" val="1926064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1" y="1828800"/>
            <a:ext cx="8082098" cy="4379272"/>
          </a:xfrm>
        </p:spPr>
        <p:txBody>
          <a:bodyPr/>
          <a:lstStyle/>
          <a:p>
            <a:r>
              <a:rPr lang="fr-CH" sz="1800" b="1" dirty="0" smtClean="0"/>
              <a:t>3 plateformes distinctes et liées:  </a:t>
            </a:r>
          </a:p>
          <a:p>
            <a:endParaRPr lang="fr-CH" sz="1000" b="1" dirty="0"/>
          </a:p>
          <a:p>
            <a:pPr>
              <a:buFontTx/>
              <a:buChar char="-"/>
            </a:pPr>
            <a:r>
              <a:rPr lang="fr-CH" sz="1800" dirty="0" smtClean="0">
                <a:solidFill>
                  <a:srgbClr val="AE1F47"/>
                </a:solidFill>
              </a:rPr>
              <a:t> Partner Management, pour les managers des contrats</a:t>
            </a:r>
            <a:endParaRPr lang="fr-CH" sz="1800" dirty="0">
              <a:solidFill>
                <a:srgbClr val="AE1F47"/>
              </a:solidFill>
            </a:endParaRPr>
          </a:p>
          <a:p>
            <a:pPr lvl="1">
              <a:buFontTx/>
              <a:buChar char="-"/>
            </a:pPr>
            <a:r>
              <a:rPr lang="fr-CH" sz="1800" dirty="0"/>
              <a:t>c</a:t>
            </a:r>
            <a:r>
              <a:rPr lang="fr-CH" sz="1800" dirty="0" smtClean="0"/>
              <a:t>réation et gestion des contrats</a:t>
            </a:r>
          </a:p>
          <a:p>
            <a:pPr lvl="1">
              <a:buFontTx/>
              <a:buChar char="-"/>
            </a:pPr>
            <a:r>
              <a:rPr lang="fr-CH" sz="1800" dirty="0"/>
              <a:t>i</a:t>
            </a:r>
            <a:r>
              <a:rPr lang="fr-CH" sz="1800" dirty="0" smtClean="0"/>
              <a:t>ntroduction des mesures proposées</a:t>
            </a:r>
            <a:endParaRPr lang="fr-CH" sz="1800" dirty="0"/>
          </a:p>
          <a:p>
            <a:pPr lvl="1">
              <a:buFontTx/>
              <a:buChar char="-"/>
            </a:pPr>
            <a:r>
              <a:rPr lang="fr-CH" sz="1800" dirty="0"/>
              <a:t>s</a:t>
            </a:r>
            <a:r>
              <a:rPr lang="fr-CH" sz="1800" dirty="0" smtClean="0"/>
              <a:t>uivi des mesures</a:t>
            </a:r>
          </a:p>
          <a:p>
            <a:pPr>
              <a:buFontTx/>
              <a:buChar char="-"/>
            </a:pPr>
            <a:r>
              <a:rPr lang="fr-CH" sz="1800" dirty="0" smtClean="0">
                <a:solidFill>
                  <a:srgbClr val="AE1F47"/>
                </a:solidFill>
              </a:rPr>
              <a:t> Partner Self-Service, pour les partenaires prestataires</a:t>
            </a:r>
            <a:endParaRPr lang="fr-CH" sz="1800" dirty="0"/>
          </a:p>
          <a:p>
            <a:pPr lvl="1">
              <a:buFontTx/>
              <a:buChar char="-"/>
            </a:pPr>
            <a:r>
              <a:rPr lang="fr-CH" sz="1800" dirty="0" smtClean="0"/>
              <a:t>modification de données (logo, personnes, descriptions,…)</a:t>
            </a:r>
          </a:p>
          <a:p>
            <a:pPr lvl="1">
              <a:buFontTx/>
              <a:buChar char="-"/>
            </a:pPr>
            <a:r>
              <a:rPr lang="fr-CH" sz="1800" dirty="0" smtClean="0"/>
              <a:t>mise en ligne de documents</a:t>
            </a:r>
          </a:p>
          <a:p>
            <a:r>
              <a:rPr lang="fr-CH" sz="1800" dirty="0" smtClean="0">
                <a:solidFill>
                  <a:srgbClr val="AE1F47"/>
                </a:solidFill>
              </a:rPr>
              <a:t>- Partner </a:t>
            </a:r>
            <a:r>
              <a:rPr lang="fr-CH" sz="1800" dirty="0" err="1" smtClean="0">
                <a:solidFill>
                  <a:srgbClr val="AE1F47"/>
                </a:solidFill>
              </a:rPr>
              <a:t>Search</a:t>
            </a:r>
            <a:r>
              <a:rPr lang="fr-CH" sz="1800" dirty="0" smtClean="0">
                <a:solidFill>
                  <a:srgbClr val="AE1F47"/>
                </a:solidFill>
              </a:rPr>
              <a:t>, pour les conseillères et conseillers Réa</a:t>
            </a:r>
            <a:endParaRPr lang="fr-CH" sz="1800" dirty="0"/>
          </a:p>
          <a:p>
            <a:pPr lvl="1">
              <a:buFontTx/>
              <a:buChar char="-"/>
            </a:pPr>
            <a:r>
              <a:rPr lang="fr-CH" sz="1800" dirty="0"/>
              <a:t>r</a:t>
            </a:r>
            <a:r>
              <a:rPr lang="fr-CH" sz="1800" dirty="0" smtClean="0"/>
              <a:t>echerche des partenaires fournisseurs (critères multiples)</a:t>
            </a:r>
          </a:p>
          <a:p>
            <a:pPr lvl="1">
              <a:buFontTx/>
              <a:buChar char="-"/>
            </a:pPr>
            <a:r>
              <a:rPr lang="fr-CH" sz="1800" dirty="0" smtClean="0"/>
              <a:t>consultation des conventions et fiches produits</a:t>
            </a:r>
          </a:p>
          <a:p>
            <a:pPr lvl="1">
              <a:buFontTx/>
              <a:buChar char="-"/>
            </a:pPr>
            <a:r>
              <a:rPr lang="fr-CH" sz="1800" dirty="0"/>
              <a:t>o</a:t>
            </a:r>
            <a:r>
              <a:rPr lang="fr-CH" sz="1800" dirty="0" smtClean="0"/>
              <a:t>btention du chiffre tarifaire de la mesure</a:t>
            </a:r>
          </a:p>
          <a:p>
            <a:pPr lvl="1">
              <a:buFontTx/>
              <a:buChar char="-"/>
            </a:pPr>
            <a:r>
              <a:rPr lang="fr-CH" sz="1800" dirty="0"/>
              <a:t>é</a:t>
            </a:r>
            <a:r>
              <a:rPr lang="fr-CH" sz="1800" dirty="0" smtClean="0"/>
              <a:t>valuation qualitative des mesures fournies</a:t>
            </a:r>
            <a:endParaRPr lang="fr-CH" sz="1800" dirty="0"/>
          </a:p>
          <a:p>
            <a:endParaRPr lang="fr-CH" dirty="0"/>
          </a:p>
        </p:txBody>
      </p:sp>
      <p:sp>
        <p:nvSpPr>
          <p:cNvPr id="3" name="Titre 2"/>
          <p:cNvSpPr>
            <a:spLocks noGrp="1"/>
          </p:cNvSpPr>
          <p:nvPr>
            <p:ph type="title"/>
          </p:nvPr>
        </p:nvSpPr>
        <p:spPr/>
        <p:txBody>
          <a:bodyPr/>
          <a:lstStyle/>
          <a:p>
            <a:r>
              <a:rPr lang="fr-CH" dirty="0"/>
              <a:t>Nouvelle plateforme </a:t>
            </a:r>
            <a:r>
              <a:rPr lang="fr-CH" dirty="0" err="1"/>
              <a:t>MdC</a:t>
            </a:r>
            <a:endParaRPr lang="fr-CH" dirty="0"/>
          </a:p>
        </p:txBody>
      </p:sp>
    </p:spTree>
    <p:extLst>
      <p:ext uri="{BB962C8B-B14F-4D97-AF65-F5344CB8AC3E}">
        <p14:creationId xmlns:p14="http://schemas.microsoft.com/office/powerpoint/2010/main" val="220176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2081348"/>
            <a:ext cx="8082098" cy="3832342"/>
          </a:xfrm>
        </p:spPr>
        <p:txBody>
          <a:bodyPr/>
          <a:lstStyle/>
          <a:p>
            <a:pPr marL="457200" indent="-457200">
              <a:spcBef>
                <a:spcPts val="3600"/>
              </a:spcBef>
              <a:buFont typeface="Arial" panose="020B0604020202020204" pitchFamily="34" charset="0"/>
              <a:buChar char="•"/>
            </a:pPr>
            <a:r>
              <a:rPr lang="fr-CH" dirty="0" smtClean="0">
                <a:hlinkClick r:id="rId2"/>
              </a:rPr>
              <a:t>https://partners.ivsk.ch/self-service</a:t>
            </a:r>
            <a:r>
              <a:rPr lang="fr-CH" dirty="0" smtClean="0"/>
              <a:t> </a:t>
            </a:r>
          </a:p>
          <a:p>
            <a:pPr>
              <a:spcBef>
                <a:spcPts val="0"/>
              </a:spcBef>
            </a:pPr>
            <a:endParaRPr lang="fr-CH" sz="1000" dirty="0" smtClean="0"/>
          </a:p>
          <a:p>
            <a:pPr marL="457200" indent="-457200">
              <a:spcBef>
                <a:spcPts val="0"/>
              </a:spcBef>
              <a:buFont typeface="Arial" panose="020B0604020202020204" pitchFamily="34" charset="0"/>
              <a:buChar char="•"/>
            </a:pPr>
            <a:r>
              <a:rPr lang="fr-CH" dirty="0" smtClean="0"/>
              <a:t>Login personnel et confidentiel:</a:t>
            </a:r>
          </a:p>
          <a:p>
            <a:pPr marL="971550" lvl="1" indent="-457200"/>
            <a:r>
              <a:rPr lang="fr-CH" dirty="0" smtClean="0"/>
              <a:t>Envoyé à chaque partenaire (un seul accès)</a:t>
            </a:r>
          </a:p>
          <a:p>
            <a:pPr marL="971550" lvl="1" indent="-457200"/>
            <a:r>
              <a:rPr lang="fr-CH" dirty="0" smtClean="0"/>
              <a:t>«Reset </a:t>
            </a:r>
            <a:r>
              <a:rPr lang="fr-CH" dirty="0" err="1" smtClean="0"/>
              <a:t>Password</a:t>
            </a:r>
            <a:r>
              <a:rPr lang="fr-CH" dirty="0" smtClean="0"/>
              <a:t>» à tenter avant la demande de réinitialisation auprès du </a:t>
            </a:r>
            <a:r>
              <a:rPr lang="fr-CH" dirty="0" err="1" smtClean="0"/>
              <a:t>MdC</a:t>
            </a:r>
            <a:endParaRPr lang="fr-CH" dirty="0" smtClean="0"/>
          </a:p>
          <a:p>
            <a:pPr marL="971550" lvl="1" indent="-457200"/>
            <a:r>
              <a:rPr lang="fr-CH" dirty="0" smtClean="0"/>
              <a:t>Eviter l’accès par Internet Explorer</a:t>
            </a:r>
          </a:p>
          <a:p>
            <a:pPr lvl="1" indent="0">
              <a:buNone/>
            </a:pPr>
            <a:endParaRPr lang="fr-CH" sz="1000" dirty="0" smtClean="0"/>
          </a:p>
          <a:p>
            <a:pPr marL="457200" indent="-457200">
              <a:spcBef>
                <a:spcPts val="0"/>
              </a:spcBef>
              <a:buFont typeface="Arial" panose="020B0604020202020204" pitchFamily="34" charset="0"/>
              <a:buChar char="•"/>
            </a:pPr>
            <a:r>
              <a:rPr lang="fr-CH" dirty="0" smtClean="0"/>
              <a:t>Accès unique à votre entité sans visibilité sur les autres partenaires de l’office</a:t>
            </a:r>
          </a:p>
        </p:txBody>
      </p:sp>
      <p:sp>
        <p:nvSpPr>
          <p:cNvPr id="3" name="Titre 2"/>
          <p:cNvSpPr>
            <a:spLocks noGrp="1"/>
          </p:cNvSpPr>
          <p:nvPr>
            <p:ph type="title"/>
          </p:nvPr>
        </p:nvSpPr>
        <p:spPr/>
        <p:txBody>
          <a:bodyPr/>
          <a:lstStyle/>
          <a:p>
            <a:r>
              <a:rPr lang="fr-CH" sz="4800" dirty="0" smtClean="0"/>
              <a:t>P</a:t>
            </a:r>
            <a:r>
              <a:rPr lang="fr-CH" dirty="0" smtClean="0"/>
              <a:t>ARTNER </a:t>
            </a:r>
            <a:r>
              <a:rPr lang="fr-CH" sz="4800" dirty="0" smtClean="0"/>
              <a:t>S</a:t>
            </a:r>
            <a:r>
              <a:rPr lang="fr-CH" dirty="0" smtClean="0"/>
              <a:t>ELF-</a:t>
            </a:r>
            <a:r>
              <a:rPr lang="fr-CH" sz="4800" dirty="0" smtClean="0"/>
              <a:t>S</a:t>
            </a:r>
            <a:r>
              <a:rPr lang="fr-CH" dirty="0" smtClean="0"/>
              <a:t>ERVICE</a:t>
            </a:r>
            <a:endParaRPr lang="fr-CH" dirty="0"/>
          </a:p>
        </p:txBody>
      </p:sp>
    </p:spTree>
    <p:extLst>
      <p:ext uri="{BB962C8B-B14F-4D97-AF65-F5344CB8AC3E}">
        <p14:creationId xmlns:p14="http://schemas.microsoft.com/office/powerpoint/2010/main" val="186178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8982" y="5144567"/>
            <a:ext cx="8082098" cy="1034041"/>
          </a:xfrm>
        </p:spPr>
        <p:txBody>
          <a:bodyPr/>
          <a:lstStyle/>
          <a:p>
            <a:r>
              <a:rPr lang="fr-CH" dirty="0"/>
              <a:t>	</a:t>
            </a:r>
            <a:endParaRPr lang="fr-CH" sz="1800" dirty="0"/>
          </a:p>
        </p:txBody>
      </p:sp>
      <p:sp>
        <p:nvSpPr>
          <p:cNvPr id="3" name="Titre 2"/>
          <p:cNvSpPr>
            <a:spLocks noGrp="1"/>
          </p:cNvSpPr>
          <p:nvPr>
            <p:ph type="title"/>
          </p:nvPr>
        </p:nvSpPr>
        <p:spPr>
          <a:xfrm>
            <a:off x="558981" y="1106284"/>
            <a:ext cx="8082099" cy="580234"/>
          </a:xfrm>
        </p:spPr>
        <p:txBody>
          <a:bodyPr/>
          <a:lstStyle/>
          <a:p>
            <a:r>
              <a:rPr lang="fr-CH" sz="2800" dirty="0" smtClean="0"/>
              <a:t>Partner Self-Service – Données de base</a:t>
            </a:r>
            <a:endParaRPr lang="fr-CH" sz="2800" dirty="0"/>
          </a:p>
        </p:txBody>
      </p:sp>
      <p:pic>
        <p:nvPicPr>
          <p:cNvPr id="8" name="Image 7"/>
          <p:cNvPicPr>
            <a:picLocks noChangeAspect="1"/>
          </p:cNvPicPr>
          <p:nvPr/>
        </p:nvPicPr>
        <p:blipFill>
          <a:blip r:embed="rId2"/>
          <a:stretch>
            <a:fillRect/>
          </a:stretch>
        </p:blipFill>
        <p:spPr>
          <a:xfrm>
            <a:off x="327557" y="1776687"/>
            <a:ext cx="6538953" cy="3884900"/>
          </a:xfrm>
          <a:prstGeom prst="rect">
            <a:avLst/>
          </a:prstGeom>
        </p:spPr>
      </p:pic>
      <p:cxnSp>
        <p:nvCxnSpPr>
          <p:cNvPr id="9" name="Connecteur droit avec flèche 8"/>
          <p:cNvCxnSpPr/>
          <p:nvPr/>
        </p:nvCxnSpPr>
        <p:spPr>
          <a:xfrm flipH="1">
            <a:off x="5994912" y="2782265"/>
            <a:ext cx="969910" cy="21419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66510" y="1688978"/>
            <a:ext cx="2200578" cy="4401205"/>
          </a:xfrm>
          <a:prstGeom prst="rect">
            <a:avLst/>
          </a:prstGeom>
          <a:noFill/>
        </p:spPr>
        <p:txBody>
          <a:bodyPr wrap="square" rtlCol="0">
            <a:spAutoFit/>
          </a:bodyPr>
          <a:lstStyle/>
          <a:p>
            <a:r>
              <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Vos champs</a:t>
            </a:r>
          </a:p>
          <a:p>
            <a:endParaRPr lang="fr-CH" sz="2800" dirty="0">
              <a:solidFill>
                <a:srgbClr val="42525A"/>
              </a:solidFill>
              <a:latin typeface="Arial" panose="020B0604020202020204" pitchFamily="34" charset="0"/>
              <a:ea typeface="Roboto Light" panose="02000000000000000000" pitchFamily="2" charset="0"/>
              <a:cs typeface="Arial" panose="020B0604020202020204" pitchFamily="34" charset="0"/>
            </a:endParaRPr>
          </a:p>
          <a:p>
            <a:r>
              <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 Logo</a:t>
            </a:r>
          </a:p>
          <a:p>
            <a:pPr marL="457200" indent="-457200">
              <a:buFontTx/>
              <a:buChar char="-"/>
            </a:pPr>
            <a:endPar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endParaRPr>
          </a:p>
          <a:p>
            <a:r>
              <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 Brève description</a:t>
            </a:r>
          </a:p>
          <a:p>
            <a:pPr marL="457200" indent="-457200">
              <a:buFontTx/>
              <a:buChar char="-"/>
            </a:pPr>
            <a:endPar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endParaRPr>
          </a:p>
          <a:p>
            <a:r>
              <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 Remarque</a:t>
            </a:r>
          </a:p>
          <a:p>
            <a:r>
              <a:rPr lang="fr-CH" sz="2800" dirty="0" smtClean="0">
                <a:solidFill>
                  <a:srgbClr val="42525A"/>
                </a:solidFill>
                <a:latin typeface="Arial" panose="020B0604020202020204" pitchFamily="34" charset="0"/>
                <a:ea typeface="Roboto Light" panose="02000000000000000000" pitchFamily="2" charset="0"/>
                <a:cs typeface="Arial" panose="020B0604020202020204" pitchFamily="34" charset="0"/>
              </a:rPr>
              <a:t>(fermetures)</a:t>
            </a:r>
          </a:p>
          <a:p>
            <a:endParaRPr lang="fr-CH" sz="2800" dirty="0">
              <a:solidFill>
                <a:srgbClr val="42525A"/>
              </a:solidFill>
              <a:latin typeface="Arial" panose="020B0604020202020204" pitchFamily="34" charset="0"/>
              <a:ea typeface="Roboto Light" panose="02000000000000000000" pitchFamily="2" charset="0"/>
              <a:cs typeface="Arial" panose="020B0604020202020204" pitchFamily="34" charset="0"/>
            </a:endParaRPr>
          </a:p>
        </p:txBody>
      </p:sp>
      <p:cxnSp>
        <p:nvCxnSpPr>
          <p:cNvPr id="15" name="Connecteur droit avec flèche 14"/>
          <p:cNvCxnSpPr/>
          <p:nvPr/>
        </p:nvCxnSpPr>
        <p:spPr>
          <a:xfrm flipH="1">
            <a:off x="2763178" y="3595348"/>
            <a:ext cx="4201644" cy="91228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3318654" y="4905286"/>
            <a:ext cx="3646168" cy="28071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7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7298107" y="1774049"/>
            <a:ext cx="1623701" cy="3917450"/>
          </a:xfrm>
        </p:spPr>
        <p:txBody>
          <a:bodyPr/>
          <a:lstStyle/>
          <a:p>
            <a:r>
              <a:rPr lang="fr-CH" dirty="0" smtClean="0"/>
              <a:t> </a:t>
            </a:r>
          </a:p>
        </p:txBody>
      </p:sp>
      <p:sp>
        <p:nvSpPr>
          <p:cNvPr id="3" name="Titre 2"/>
          <p:cNvSpPr>
            <a:spLocks noGrp="1"/>
          </p:cNvSpPr>
          <p:nvPr>
            <p:ph type="title"/>
          </p:nvPr>
        </p:nvSpPr>
        <p:spPr>
          <a:xfrm>
            <a:off x="558981" y="1106283"/>
            <a:ext cx="8082099" cy="568693"/>
          </a:xfrm>
        </p:spPr>
        <p:txBody>
          <a:bodyPr/>
          <a:lstStyle/>
          <a:p>
            <a:r>
              <a:rPr lang="fr-CH" sz="2800" dirty="0"/>
              <a:t>Partner Self-Service – </a:t>
            </a:r>
            <a:r>
              <a:rPr lang="fr-CH" sz="2800" dirty="0" smtClean="0"/>
              <a:t>Contacts</a:t>
            </a:r>
            <a:endParaRPr lang="fr-CH" sz="2800" dirty="0"/>
          </a:p>
        </p:txBody>
      </p:sp>
      <p:pic>
        <p:nvPicPr>
          <p:cNvPr id="9" name="Image 8"/>
          <p:cNvPicPr>
            <a:picLocks noChangeAspect="1"/>
          </p:cNvPicPr>
          <p:nvPr/>
        </p:nvPicPr>
        <p:blipFill>
          <a:blip r:embed="rId2"/>
          <a:stretch>
            <a:fillRect/>
          </a:stretch>
        </p:blipFill>
        <p:spPr>
          <a:xfrm>
            <a:off x="666570" y="1674976"/>
            <a:ext cx="7443387" cy="4519199"/>
          </a:xfrm>
          <a:prstGeom prst="rect">
            <a:avLst/>
          </a:prstGeom>
        </p:spPr>
      </p:pic>
      <p:cxnSp>
        <p:nvCxnSpPr>
          <p:cNvPr id="10" name="Connecteur droit avec flèche 9"/>
          <p:cNvCxnSpPr/>
          <p:nvPr/>
        </p:nvCxnSpPr>
        <p:spPr>
          <a:xfrm flipH="1">
            <a:off x="6080370" y="3492993"/>
            <a:ext cx="1627937"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88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A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100" dirty="0">
            <a:solidFill>
              <a:srgbClr val="42525A"/>
            </a:solidFill>
            <a:latin typeface="Arial" panose="020B0604020202020204" pitchFamily="34" charset="0"/>
            <a:ea typeface="Roboto Light"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ppt oaine TEST Manu.potx" id="{36AC5BCB-9E32-414A-81A9-CB0BC785ED6F}" vid="{0FB1B32E-C632-436B-B4BD-12EE243E96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PPT OAINE Nouveau</Template>
  <TotalTime>0</TotalTime>
  <Words>2559</Words>
  <Application>Microsoft Office PowerPoint</Application>
  <PresentationFormat>Affichage à l'écran (4:3)</PresentationFormat>
  <Paragraphs>400</Paragraphs>
  <Slides>36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Calibri</vt:lpstr>
      <vt:lpstr>Courier New</vt:lpstr>
      <vt:lpstr>Roboto</vt:lpstr>
      <vt:lpstr>Roboto Light</vt:lpstr>
      <vt:lpstr>Symbol</vt:lpstr>
      <vt:lpstr>Wingdings</vt:lpstr>
      <vt:lpstr>1_Thème OAI</vt:lpstr>
      <vt:lpstr>Présentation PowerPoint</vt:lpstr>
      <vt:lpstr>Présentation PowerPoint</vt:lpstr>
      <vt:lpstr>Présentation PowerPoint</vt:lpstr>
      <vt:lpstr>Présentation PowerPoint</vt:lpstr>
      <vt:lpstr>Nouvelle plateforme MdC</vt:lpstr>
      <vt:lpstr>Nouvelle plateforme MdC</vt:lpstr>
      <vt:lpstr>PARTNER SELF-SERVICE</vt:lpstr>
      <vt:lpstr>Partner Self-Service – Données de base</vt:lpstr>
      <vt:lpstr>Partner Self-Service – Contacts</vt:lpstr>
      <vt:lpstr>Partner Self-Service – Sites</vt:lpstr>
      <vt:lpstr>Partner Self-Service – Prestations</vt:lpstr>
      <vt:lpstr>Partner Self-Service – Documents</vt:lpstr>
      <vt:lpstr>Partner Search – filtres de recherche des CAI</vt:lpstr>
      <vt:lpstr>Partner Search – filtres de recherche des CAI</vt:lpstr>
      <vt:lpstr>Informa-tions géné-rales (cf. slide 8)</vt:lpstr>
      <vt:lpstr>Partner Search (bas d’écran)</vt:lpstr>
      <vt:lpstr>Partner Self-Service – Quelques principes</vt:lpstr>
      <vt:lpstr>Conventions de prestations (CP)</vt:lpstr>
      <vt:lpstr>Fonds de fluctuation</vt:lpstr>
      <vt:lpstr>Tableau convention</vt:lpstr>
      <vt:lpstr>Nomenclature des chiffres tarifaires</vt:lpstr>
      <vt:lpstr>Quelques corrections à venir</vt:lpstr>
      <vt:lpstr>Quelques corrections à venir</vt:lpstr>
      <vt:lpstr>Dispositions transitoires</vt:lpstr>
      <vt:lpstr>Facturation électronique - n° GLN (Global Local Number - ancien EAN)</vt:lpstr>
      <vt:lpstr>Assurance accident pendant une mesure auprès d’un partenaire AI</vt:lpstr>
      <vt:lpstr>Assurance accident dès le 1.1.2022 pour toutes les mesures  </vt:lpstr>
      <vt:lpstr>Responsabilité civile sur 1er marché du travail (LAI art. 685quies) </vt:lpstr>
      <vt:lpstr>Assurance RC dès le 1.1.2022 pour toutes les mesures  </vt:lpstr>
      <vt:lpstr>Prochaines étapes: Partner Management</vt:lpstr>
      <vt:lpstr>Prochaines étapes: CGC</vt:lpstr>
      <vt:lpstr>Prochaines étapes: Rencontres</vt:lpstr>
      <vt:lpstr>Présentation PowerPoint</vt:lpstr>
      <vt:lpstr>Questions / réponses</vt:lpstr>
      <vt:lpstr>Questions / réponses: feedback des CAI</vt:lpstr>
      <vt:lpstr>Présentation PowerPoint</vt:lpstr>
    </vt:vector>
  </TitlesOfParts>
  <Company>GILAI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Mathieu FERCHAUD</dc:creator>
  <cp:lastModifiedBy>Mathieu FERCHAUD</cp:lastModifiedBy>
  <cp:revision>145</cp:revision>
  <cp:lastPrinted>2022-01-18T10:43:32Z</cp:lastPrinted>
  <dcterms:created xsi:type="dcterms:W3CDTF">2021-11-17T13:33:22Z</dcterms:created>
  <dcterms:modified xsi:type="dcterms:W3CDTF">2022-01-19T12:40:08Z</dcterms:modified>
</cp:coreProperties>
</file>